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7" r:id="rId2"/>
    <p:sldId id="257" r:id="rId3"/>
    <p:sldId id="297" r:id="rId4"/>
    <p:sldId id="298" r:id="rId5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0066"/>
    <a:srgbClr val="0000FF"/>
    <a:srgbClr val="CCFFFF"/>
    <a:srgbClr val="00FFFF"/>
    <a:srgbClr val="FFFF66"/>
    <a:srgbClr val="FF66CC"/>
    <a:srgbClr val="0099FF"/>
    <a:srgbClr val="00FF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520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2C2FD3F-4F42-4A2D-8F90-F4E26A33C792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6D18092-BE67-451B-BB5C-993530A17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271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fld id="{ECAE8C00-7076-4E51-8309-87E81D681B2E}" type="slidenum">
              <a:rPr lang="ru-RU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0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5650"/>
            <a:ext cx="4960938" cy="3721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82" y="4715723"/>
            <a:ext cx="5438711" cy="446806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133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D7C29-BD31-41C3-A423-F20D8AFF468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02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7CDA5-9961-4AA9-8936-A2042540C653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DBEED-85F5-4CC5-B3D9-DC3CB1983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35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196BF-0266-4A2D-9DEE-B548F97DE2F8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36D54-E543-417E-9107-7DF2A1369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73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FC0E-0EC4-4976-9155-09C25128A84B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B66A1-6EAD-4B36-AA7E-7B6A2C3FE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23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ABCA8-3406-4C4D-B903-7341FF837471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D7A3D-33A9-4730-9D90-8DC834471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96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1611-A861-4947-983B-ABEAE27D9F5A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28AB-1B1C-4227-BCA4-A4BC35F8E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79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6C64-7CC0-4D42-88A8-AC8234E8DF43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98986-DD8A-40FA-9135-2E5A3DA4F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3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29EB3-7C0D-4EAB-9D8E-5EA4C6967B4C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31D-85E2-401E-B394-15458B383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8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B3D7-707D-47CC-8F25-A3D58F8C844B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A121A-C022-4D53-B143-87370E6C63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37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B4480-2AA5-43F9-92AA-1BAF02E3C64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74FAD-FC7E-4429-B908-E815FFE3B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30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00AFB-F942-4B14-9A3F-6D8846183F1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4D194-5020-4EB6-80DB-8A41CB274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5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4B569-6385-4A65-9A1C-E4908662990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60766-A2F9-4CEB-9A20-975DC3B66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05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F0781D-7C41-47F4-8CB2-53744C58CEC1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21DCA7-B9CE-4A4F-9FA2-A72FDD55E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488832" cy="1437973"/>
          </a:xfrm>
          <a:prstGeom prst="rect">
            <a:avLst/>
          </a:prstGeom>
        </p:spPr>
        <p:txBody>
          <a:bodyPr wrap="square" lIns="82945" tIns="41473" rIns="82945" bIns="414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u="sng" spc="45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BA71433-E3F9-4C48-A84D-FBDCD1183571}"/>
              </a:ext>
            </a:extLst>
          </p:cNvPr>
          <p:cNvSpPr txBox="1"/>
          <p:nvPr/>
        </p:nvSpPr>
        <p:spPr>
          <a:xfrm>
            <a:off x="992427" y="1844824"/>
            <a:ext cx="73448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Анализ образовательных результатов обучающихся по итогам 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-четверти 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2025-2026 учебного года</a:t>
            </a:r>
          </a:p>
        </p:txBody>
      </p:sp>
    </p:spTree>
    <p:extLst>
      <p:ext uri="{BB962C8B-B14F-4D97-AF65-F5344CB8AC3E}">
        <p14:creationId xmlns:p14="http://schemas.microsoft.com/office/powerpoint/2010/main" val="34660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03" name="Group 4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489515"/>
              </p:ext>
            </p:extLst>
          </p:nvPr>
        </p:nvGraphicFramePr>
        <p:xfrm>
          <a:off x="251520" y="332653"/>
          <a:ext cx="8568953" cy="6251546"/>
        </p:xfrm>
        <a:graphic>
          <a:graphicData uri="http://schemas.openxmlformats.org/drawingml/2006/table">
            <a:tbl>
              <a:tblPr/>
              <a:tblGrid>
                <a:gridCol w="29163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015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628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883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42341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4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2024-2025 учебный год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1-четверть 2025-2026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-четверть 2025-2026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4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Общеобразовательные классы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349</a:t>
                      </a: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32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Коррекционные классы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163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158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158</a:t>
                      </a: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ПРИБЫЛО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ВЫБЫЛО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0270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ВСЕГО УЧАЩИХСЯ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нулевых классов-493)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нулевых классов-485)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</a:t>
                      </a:r>
                      <a:r>
                        <a:rPr kumimoji="0" lang="en-US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  <a:endParaRPr kumimoji="0" lang="ru-RU" sz="2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нулевых классов-48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Отличники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Хорошисты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52</a:t>
                      </a:r>
                      <a:endParaRPr kumimoji="0" lang="ru-RU" sz="2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Неуспевающие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Неаттестованные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Успеваемость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42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Качество знаний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47,64%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r>
                        <a:rPr kumimoji="0" 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(+1,7%)</a:t>
                      </a: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394C5262-FD64-461E-78C8-6B96C8F6D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123217"/>
              </p:ext>
            </p:extLst>
          </p:nvPr>
        </p:nvGraphicFramePr>
        <p:xfrm>
          <a:off x="611560" y="1004508"/>
          <a:ext cx="8064895" cy="5499818"/>
        </p:xfrm>
        <a:graphic>
          <a:graphicData uri="http://schemas.openxmlformats.org/drawingml/2006/table">
            <a:tbl>
              <a:tblPr/>
              <a:tblGrid>
                <a:gridCol w="1273404">
                  <a:extLst>
                    <a:ext uri="{9D8B030D-6E8A-4147-A177-3AD203B41FA5}">
                      <a16:colId xmlns:a16="http://schemas.microsoft.com/office/drawing/2014/main" xmlns="" val="355122974"/>
                    </a:ext>
                  </a:extLst>
                </a:gridCol>
                <a:gridCol w="1197875">
                  <a:extLst>
                    <a:ext uri="{9D8B030D-6E8A-4147-A177-3AD203B41FA5}">
                      <a16:colId xmlns:a16="http://schemas.microsoft.com/office/drawing/2014/main" xmlns="" val="3557358596"/>
                    </a:ext>
                  </a:extLst>
                </a:gridCol>
                <a:gridCol w="973780">
                  <a:extLst>
                    <a:ext uri="{9D8B030D-6E8A-4147-A177-3AD203B41FA5}">
                      <a16:colId xmlns:a16="http://schemas.microsoft.com/office/drawing/2014/main" xmlns="" val="2759824425"/>
                    </a:ext>
                  </a:extLst>
                </a:gridCol>
                <a:gridCol w="1595501">
                  <a:extLst>
                    <a:ext uri="{9D8B030D-6E8A-4147-A177-3AD203B41FA5}">
                      <a16:colId xmlns:a16="http://schemas.microsoft.com/office/drawing/2014/main" xmlns="" val="3643702291"/>
                    </a:ext>
                  </a:extLst>
                </a:gridCol>
                <a:gridCol w="3024335">
                  <a:extLst>
                    <a:ext uri="{9D8B030D-6E8A-4147-A177-3AD203B41FA5}">
                      <a16:colId xmlns:a16="http://schemas.microsoft.com/office/drawing/2014/main" xmlns="" val="2994187195"/>
                    </a:ext>
                  </a:extLst>
                </a:gridCol>
              </a:tblGrid>
              <a:tr h="740055"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1-четверть 20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-20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учебного года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2-четверть 20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-20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учебного года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111" marR="77111" marT="38555" marB="385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 учащихся с одной, двумя «3»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111" marR="77111" marT="38555" marB="385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83906561"/>
                  </a:ext>
                </a:extLst>
              </a:tr>
              <a:tr h="30388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</a:t>
                      </a:r>
                      <a:r>
                        <a:rPr lang="ru-RU" sz="16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кач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кач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динамика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93400268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класс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«А» - </a:t>
                      </a:r>
                      <a:r>
                        <a:rPr lang="en-US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26911137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«</a:t>
                      </a:r>
                      <a:r>
                        <a:rPr lang="en-US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 - 1              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6681319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,78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«Б» - </a:t>
                      </a:r>
                      <a:r>
                        <a:rPr lang="en-US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30417420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1-4 классы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6176477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42,11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44,64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,53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«А» – 1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5608235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«Б» - 1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1734971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45,1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600" b="1" kern="12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«А» – 1, 7 «Б» - 1</a:t>
                      </a:r>
                      <a:endParaRPr lang="ru-RU" sz="16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12081446"/>
                  </a:ext>
                </a:extLst>
              </a:tr>
              <a:tr h="313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chemeClr val="accent3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0" kern="100" dirty="0">
                        <a:solidFill>
                          <a:schemeClr val="accent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99584282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,94%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«А» – 1, 9 «Б» - 1</a:t>
                      </a:r>
                      <a:endParaRPr lang="ru-RU" sz="1600" b="0" kern="100" dirty="0">
                        <a:solidFill>
                          <a:schemeClr val="accent3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97175328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5-9 классы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43,3</a:t>
                      </a: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86114921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-12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08824418"/>
                  </a:ext>
                </a:extLst>
              </a:tr>
              <a:tr h="57562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10-11 классы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-12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08576186"/>
                  </a:ext>
                </a:extLst>
              </a:tr>
              <a:tr h="68266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 по </a:t>
                      </a:r>
                      <a:endParaRPr lang="ru-RU" sz="16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школе</a:t>
                      </a:r>
                      <a:endParaRPr lang="ru-RU" sz="16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600" b="1" kern="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45%</a:t>
                      </a:r>
                      <a:endParaRPr lang="ru-RU" sz="16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70875119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67544" y="260648"/>
            <a:ext cx="8496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i="1" dirty="0">
                <a:solidFill>
                  <a:srgbClr val="000000"/>
                </a:solidFill>
                <a:cs typeface="Times New Roman" pitchFamily="18" charset="0"/>
              </a:rPr>
              <a:t>Результаты </a:t>
            </a:r>
            <a:r>
              <a:rPr lang="ru-RU" sz="2000" b="1" i="1" dirty="0" err="1">
                <a:solidFill>
                  <a:srgbClr val="000000"/>
                </a:solidFill>
                <a:cs typeface="Times New Roman" pitchFamily="18" charset="0"/>
              </a:rPr>
              <a:t>обученности</a:t>
            </a:r>
            <a:r>
              <a:rPr lang="ru-RU" sz="2000" b="1" i="1" dirty="0">
                <a:solidFill>
                  <a:srgbClr val="000000"/>
                </a:solidFill>
                <a:cs typeface="Times New Roman" pitchFamily="18" charset="0"/>
              </a:rPr>
              <a:t> и уровня </a:t>
            </a:r>
            <a:r>
              <a:rPr lang="ru-RU" sz="2000" b="1" i="1" dirty="0" err="1">
                <a:solidFill>
                  <a:srgbClr val="000000"/>
                </a:solidFill>
                <a:cs typeface="Times New Roman" pitchFamily="18" charset="0"/>
              </a:rPr>
              <a:t>сформированности</a:t>
            </a:r>
            <a:r>
              <a:rPr lang="ru-RU" sz="2000" b="1" i="1" dirty="0">
                <a:solidFill>
                  <a:srgbClr val="000000"/>
                </a:solidFill>
                <a:cs typeface="Times New Roman" pitchFamily="18" charset="0"/>
              </a:rPr>
              <a:t> качества знаний учащихся по классам и по школе</a:t>
            </a:r>
          </a:p>
        </p:txBody>
      </p:sp>
    </p:spTree>
    <p:extLst>
      <p:ext uri="{BB962C8B-B14F-4D97-AF65-F5344CB8AC3E}">
        <p14:creationId xmlns:p14="http://schemas.microsoft.com/office/powerpoint/2010/main" val="2320046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2B1C5306-22D8-42BC-AF27-C157DF6F7865}"/>
              </a:ext>
            </a:extLst>
          </p:cNvPr>
          <p:cNvSpPr/>
          <p:nvPr/>
        </p:nvSpPr>
        <p:spPr>
          <a:xfrm>
            <a:off x="467544" y="260648"/>
            <a:ext cx="8496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i="1" dirty="0">
                <a:solidFill>
                  <a:srgbClr val="000000"/>
                </a:solidFill>
                <a:cs typeface="Times New Roman" pitchFamily="18" charset="0"/>
              </a:rPr>
              <a:t>Результаты обученности и уровня сформированности качества знаний учащихся по предметам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0829CD95-1524-DC06-66FC-B31AF80EC2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082070"/>
              </p:ext>
            </p:extLst>
          </p:nvPr>
        </p:nvGraphicFramePr>
        <p:xfrm>
          <a:off x="395536" y="968534"/>
          <a:ext cx="8352927" cy="5525069"/>
        </p:xfrm>
        <a:graphic>
          <a:graphicData uri="http://schemas.openxmlformats.org/drawingml/2006/table">
            <a:tbl>
              <a:tblPr firstRow="1" firstCol="1" bandRow="1"/>
              <a:tblGrid>
                <a:gridCol w="1920150">
                  <a:extLst>
                    <a:ext uri="{9D8B030D-6E8A-4147-A177-3AD203B41FA5}">
                      <a16:colId xmlns:a16="http://schemas.microsoft.com/office/drawing/2014/main" xmlns="" val="2378013971"/>
                    </a:ext>
                  </a:extLst>
                </a:gridCol>
                <a:gridCol w="1055541">
                  <a:extLst>
                    <a:ext uri="{9D8B030D-6E8A-4147-A177-3AD203B41FA5}">
                      <a16:colId xmlns:a16="http://schemas.microsoft.com/office/drawing/2014/main" xmlns="" val="3348325436"/>
                    </a:ext>
                  </a:extLst>
                </a:gridCol>
                <a:gridCol w="771850">
                  <a:extLst>
                    <a:ext uri="{9D8B030D-6E8A-4147-A177-3AD203B41FA5}">
                      <a16:colId xmlns:a16="http://schemas.microsoft.com/office/drawing/2014/main" xmlns="" val="33758596"/>
                    </a:ext>
                  </a:extLst>
                </a:gridCol>
                <a:gridCol w="959399">
                  <a:extLst>
                    <a:ext uri="{9D8B030D-6E8A-4147-A177-3AD203B41FA5}">
                      <a16:colId xmlns:a16="http://schemas.microsoft.com/office/drawing/2014/main" xmlns="" val="2081678188"/>
                    </a:ext>
                  </a:extLst>
                </a:gridCol>
                <a:gridCol w="959399">
                  <a:extLst>
                    <a:ext uri="{9D8B030D-6E8A-4147-A177-3AD203B41FA5}">
                      <a16:colId xmlns:a16="http://schemas.microsoft.com/office/drawing/2014/main" xmlns="" val="3314248430"/>
                    </a:ext>
                  </a:extLst>
                </a:gridCol>
                <a:gridCol w="1343294">
                  <a:extLst>
                    <a:ext uri="{9D8B030D-6E8A-4147-A177-3AD203B41FA5}">
                      <a16:colId xmlns:a16="http://schemas.microsoft.com/office/drawing/2014/main" xmlns="" val="506905296"/>
                    </a:ext>
                  </a:extLst>
                </a:gridCol>
                <a:gridCol w="1343294">
                  <a:extLst>
                    <a:ext uri="{9D8B030D-6E8A-4147-A177-3AD203B41FA5}">
                      <a16:colId xmlns:a16="http://schemas.microsoft.com/office/drawing/2014/main" xmlns="" val="4048217388"/>
                    </a:ext>
                  </a:extLst>
                </a:gridCol>
              </a:tblGrid>
              <a:tr h="36285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предмета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1-четверть 2025-2026 учебного года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2-четверть 2025-2026 учебного года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41177156"/>
                  </a:ext>
                </a:extLst>
              </a:tr>
              <a:tr h="8406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2-4 классы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5-10 классы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школе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2-4 классы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5-10 классы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школе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79898022"/>
                  </a:ext>
                </a:extLst>
              </a:tr>
              <a:tr h="362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48,48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(-1,52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54,82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52,64 </a:t>
                      </a:r>
                      <a:r>
                        <a:rPr lang="en-US" sz="1100" b="1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(-0,3)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5687762"/>
                  </a:ext>
                </a:extLst>
              </a:tr>
              <a:tr h="362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литературное чтение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,6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,6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53,07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(-0,58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53,07 </a:t>
                      </a:r>
                      <a:r>
                        <a:rPr lang="en-US" sz="1100" b="1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(-0,58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62891503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русская литература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57,35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57,35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58,84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58,84 (+1,49)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29151225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казахский язык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52,84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52,84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53,43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53,43 (+0,59)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6382865"/>
                  </a:ext>
                </a:extLst>
              </a:tr>
              <a:tr h="3628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казахский язык и литература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48,52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48,52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50,9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50,9 (+2,38)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68875504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английский язык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64,77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58,69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60,16 (+3,06)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41528666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51,51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45,28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48,73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52,27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(+4,43)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26441986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алгебра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46,36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46,36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(+2,8)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06867908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геометрия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47,12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47,12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6(+1,48)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96809184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информатика                          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0335600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естествознание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(+0,6)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44158152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познание мира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61,22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28238316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57,47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57,47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</a:t>
                      </a:r>
                      <a:r>
                        <a:rPr lang="ru-RU" sz="1100" b="1" dirty="0">
                          <a:solidFill>
                            <a:srgbClr val="EE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(-0,33)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88313880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52,87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52,87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 (+0,76)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5953433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51,14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51,14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 (+0,81)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56668911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52,41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52,41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 (+11,27)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16144969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всемирная история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60,64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60,64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1545521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история Казахстана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54,44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54,44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57,55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57,55 (+3,11)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84618046"/>
                  </a:ext>
                </a:extLst>
              </a:tr>
              <a:tr h="176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права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65,71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65,71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5025075"/>
                  </a:ext>
                </a:extLst>
              </a:tr>
              <a:tr h="3628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ОБЩЕЕ КАЧЕСТВО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40,7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42,4 (+1,7)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79" marR="537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89238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680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3741</TotalTime>
  <Words>662</Words>
  <Application>Microsoft Office PowerPoint</Application>
  <PresentationFormat>Экран (4:3)</PresentationFormat>
  <Paragraphs>276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MS Gothic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 Владимировна</dc:creator>
  <cp:lastModifiedBy>Пользователь Windows</cp:lastModifiedBy>
  <cp:revision>477</cp:revision>
  <cp:lastPrinted>2025-12-30T07:27:25Z</cp:lastPrinted>
  <dcterms:created xsi:type="dcterms:W3CDTF">2012-07-22T08:44:34Z</dcterms:created>
  <dcterms:modified xsi:type="dcterms:W3CDTF">2026-01-20T12:10:46Z</dcterms:modified>
</cp:coreProperties>
</file>