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7" r:id="rId2"/>
    <p:sldId id="257" r:id="rId3"/>
    <p:sldId id="288" r:id="rId4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FF"/>
    <a:srgbClr val="CCFFFF"/>
    <a:srgbClr val="00FFFF"/>
    <a:srgbClr val="FFFF66"/>
    <a:srgbClr val="FF66CC"/>
    <a:srgbClr val="FF0066"/>
    <a:srgbClr val="0099FF"/>
    <a:srgbClr val="00FFCC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520" autoAdjust="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2C2FD3F-4F42-4A2D-8F90-F4E26A33C792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6D18092-BE67-451B-BB5C-993530A175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271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fld id="{ECAE8C00-7076-4E51-8309-87E81D681B2E}" type="slidenum">
              <a:rPr lang="ru-RU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0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5650"/>
            <a:ext cx="4960938" cy="37211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82" y="4715723"/>
            <a:ext cx="5438711" cy="4468069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133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D7C29-BD31-41C3-A423-F20D8AFF468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802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D18092-BE67-451B-BB5C-993530A1757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038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7CDA5-9961-4AA9-8936-A2042540C653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DBEED-85F5-4CC5-B3D9-DC3CB1983E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35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196BF-0266-4A2D-9DEE-B548F97DE2F8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36D54-E543-417E-9107-7DF2A1369E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73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4FC0E-0EC4-4976-9155-09C25128A84B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B66A1-6EAD-4B36-AA7E-7B6A2C3FEB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238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ABCA8-3406-4C4D-B903-7341FF837471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D7A3D-33A9-4730-9D90-8DC834471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96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71611-A861-4947-983B-ABEAE27D9F5A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728AB-1B1C-4227-BCA4-A4BC35F8EC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79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06C64-7CC0-4D42-88A8-AC8234E8DF43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98986-DD8A-40FA-9135-2E5A3DA4FE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83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29EB3-7C0D-4EAB-9D8E-5EA4C6967B4C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3D31D-85E2-401E-B394-15458B383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685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4B3D7-707D-47CC-8F25-A3D58F8C844B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A121A-C022-4D53-B143-87370E6C63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37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B4480-2AA5-43F9-92AA-1BAF02E3C646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74FAD-FC7E-4429-B908-E815FFE3B5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30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00AFB-F942-4B14-9A3F-6D8846183F16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4D194-5020-4EB6-80DB-8A41CB2748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15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4B569-6385-4A65-9A1C-E49086629906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60766-A2F9-4CEB-9A20-975DC3B66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05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F0781D-7C41-47F4-8CB2-53744C58CEC1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21DCA7-B9CE-4A4F-9FA2-A72FDD55EC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7488832" cy="1437973"/>
          </a:xfrm>
          <a:prstGeom prst="rect">
            <a:avLst/>
          </a:prstGeom>
        </p:spPr>
        <p:txBody>
          <a:bodyPr wrap="square" lIns="82945" tIns="41473" rIns="82945" bIns="414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800" b="1" u="sng" spc="45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BA71433-E3F9-4C48-A84D-FBDCD1183571}"/>
              </a:ext>
            </a:extLst>
          </p:cNvPr>
          <p:cNvSpPr txBox="1"/>
          <p:nvPr/>
        </p:nvSpPr>
        <p:spPr>
          <a:xfrm>
            <a:off x="992427" y="1844824"/>
            <a:ext cx="734481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Анализ образовательных результатов обучающихся по итогам 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-четверти 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2024-2025 учебного года</a:t>
            </a:r>
          </a:p>
        </p:txBody>
      </p:sp>
    </p:spTree>
    <p:extLst>
      <p:ext uri="{BB962C8B-B14F-4D97-AF65-F5344CB8AC3E}">
        <p14:creationId xmlns:p14="http://schemas.microsoft.com/office/powerpoint/2010/main" val="346603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03" name="Group 4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973940"/>
              </p:ext>
            </p:extLst>
          </p:nvPr>
        </p:nvGraphicFramePr>
        <p:xfrm>
          <a:off x="287522" y="260649"/>
          <a:ext cx="8604958" cy="6244948"/>
        </p:xfrm>
        <a:graphic>
          <a:graphicData uri="http://schemas.openxmlformats.org/drawingml/2006/table">
            <a:tbl>
              <a:tblPr/>
              <a:tblGrid>
                <a:gridCol w="29285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488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5667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7090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5988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22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2023-2024 учебный год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-четверть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2024-2025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-четверть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2024-2025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197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Общеобразовательные классы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397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368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360 (-8)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Коррекционные классы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173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167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166 (-1)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ПРИБЫЛО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ВЫБЫЛО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10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1340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ВСЕГО УЧАЩИХСЯ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(без КПП-570)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535                   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(без нулевых классов-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504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526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(-9)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    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(без нулевых классов-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495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5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Отличники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(+1)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5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Хорошисты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165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189 (+24)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5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Неуспевающие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5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Неаттестованные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5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Успеваемость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99,82%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5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Качество знаний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46,45%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41,98%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(+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82809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i="1" dirty="0">
                <a:solidFill>
                  <a:srgbClr val="000000"/>
                </a:solidFill>
                <a:cs typeface="Times New Roman" pitchFamily="18" charset="0"/>
              </a:rPr>
              <a:t>Результаты обученности и уровня сформированности качества знаний учащихся по классам и по школе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394C5262-FD64-461E-78C8-6B96C8F6D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1286352"/>
              </p:ext>
            </p:extLst>
          </p:nvPr>
        </p:nvGraphicFramePr>
        <p:xfrm>
          <a:off x="611560" y="1004508"/>
          <a:ext cx="8136904" cy="5499818"/>
        </p:xfrm>
        <a:graphic>
          <a:graphicData uri="http://schemas.openxmlformats.org/drawingml/2006/table">
            <a:tbl>
              <a:tblPr/>
              <a:tblGrid>
                <a:gridCol w="2055638">
                  <a:extLst>
                    <a:ext uri="{9D8B030D-6E8A-4147-A177-3AD203B41FA5}">
                      <a16:colId xmlns:a16="http://schemas.microsoft.com/office/drawing/2014/main" xmlns="" val="355122974"/>
                    </a:ext>
                  </a:extLst>
                </a:gridCol>
                <a:gridCol w="1933713">
                  <a:extLst>
                    <a:ext uri="{9D8B030D-6E8A-4147-A177-3AD203B41FA5}">
                      <a16:colId xmlns:a16="http://schemas.microsoft.com/office/drawing/2014/main" xmlns="" val="3557358596"/>
                    </a:ext>
                  </a:extLst>
                </a:gridCol>
                <a:gridCol w="1571959">
                  <a:extLst>
                    <a:ext uri="{9D8B030D-6E8A-4147-A177-3AD203B41FA5}">
                      <a16:colId xmlns:a16="http://schemas.microsoft.com/office/drawing/2014/main" xmlns="" val="2759824425"/>
                    </a:ext>
                  </a:extLst>
                </a:gridCol>
                <a:gridCol w="2575594">
                  <a:extLst>
                    <a:ext uri="{9D8B030D-6E8A-4147-A177-3AD203B41FA5}">
                      <a16:colId xmlns:a16="http://schemas.microsoft.com/office/drawing/2014/main" xmlns="" val="3643702291"/>
                    </a:ext>
                  </a:extLst>
                </a:gridCol>
              </a:tblGrid>
              <a:tr h="740055"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-четверть 2024-2025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учебного года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-четверть 2024-2025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учебного года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111" marR="77111" marT="38555" marB="3855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83906561"/>
                  </a:ext>
                </a:extLst>
              </a:tr>
              <a:tr h="30388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кач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кач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динамика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93400268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39,58%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43,75%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26911137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46,43%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46,43%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66813195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50,85%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54,24%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30417420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1-4 классы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46,01%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48,47%</a:t>
                      </a:r>
                      <a:endParaRPr lang="ru-RU" sz="16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61764775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56082355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47,27%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60,38%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1734971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41,67%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48,28%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12081446"/>
                  </a:ext>
                </a:extLst>
              </a:tr>
              <a:tr h="31310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42,25%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46,38%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99584282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35,94%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46,88%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r>
                        <a:rPr lang="ru-RU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97175328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5-9 классы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47,96%</a:t>
                      </a:r>
                      <a:endParaRPr lang="ru-RU" sz="16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86114921"/>
                  </a:ext>
                </a:extLst>
              </a:tr>
              <a:tr h="283349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класс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36,36%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36,36%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08824418"/>
                  </a:ext>
                </a:extLst>
              </a:tr>
              <a:tr h="57562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10-11 классы</a:t>
                      </a:r>
                      <a:endParaRPr lang="ru-RU" sz="1600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36,36%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36,36%</a:t>
                      </a:r>
                      <a:endParaRPr lang="ru-RU" sz="16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1" kern="1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08576186"/>
                  </a:ext>
                </a:extLst>
              </a:tr>
              <a:tr h="682666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 по 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школе</a:t>
                      </a:r>
                      <a:endParaRPr lang="ru-RU" sz="16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41,98%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16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47,86%</a:t>
                      </a:r>
                      <a:endParaRPr lang="ru-RU" sz="1600" b="1" kern="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r>
                        <a:rPr lang="ru-RU" sz="1600" b="1" kern="100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8032" marR="8032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70875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8944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3696</TotalTime>
  <Words>275</Words>
  <Application>Microsoft Office PowerPoint</Application>
  <PresentationFormat>Экран (4:3)</PresentationFormat>
  <Paragraphs>118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MS Gothic</vt:lpstr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 Владимировна</dc:creator>
  <cp:lastModifiedBy>Пользователь Windows</cp:lastModifiedBy>
  <cp:revision>475</cp:revision>
  <cp:lastPrinted>2025-01-08T04:24:44Z</cp:lastPrinted>
  <dcterms:created xsi:type="dcterms:W3CDTF">2012-07-22T08:44:34Z</dcterms:created>
  <dcterms:modified xsi:type="dcterms:W3CDTF">2026-01-20T12:05:27Z</dcterms:modified>
</cp:coreProperties>
</file>