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7" r:id="rId2"/>
    <p:sldId id="295" r:id="rId3"/>
    <p:sldId id="288" r:id="rId4"/>
    <p:sldId id="29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00FFFF"/>
    <a:srgbClr val="FFFF66"/>
    <a:srgbClr val="FF66CC"/>
    <a:srgbClr val="FF0066"/>
    <a:srgbClr val="0099FF"/>
    <a:srgbClr val="00FFCC"/>
    <a:srgbClr val="3333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520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2C2FD3F-4F42-4A2D-8F90-F4E26A33C792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6D18092-BE67-451B-BB5C-993530A17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71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S Gothic" charset="-128"/>
              </a:defRPr>
            </a:lvl9pPr>
          </a:lstStyle>
          <a:p>
            <a:pPr eaLnBrk="1"/>
            <a:fld id="{ECAE8C00-7076-4E51-8309-87E81D681B2E}" type="slidenum">
              <a:rPr lang="ru-RU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30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D18092-BE67-451B-BB5C-993530A1757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458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7CDA5-9961-4AA9-8936-A2042540C653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DBEED-85F5-4CC5-B3D9-DC3CB1983E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35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196BF-0266-4A2D-9DEE-B548F97DE2F8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36D54-E543-417E-9107-7DF2A1369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73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4FC0E-0EC4-4976-9155-09C25128A84B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B66A1-6EAD-4B36-AA7E-7B6A2C3FE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238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ABCA8-3406-4C4D-B903-7341FF837471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7A3D-33A9-4730-9D90-8DC834471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6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71611-A861-4947-983B-ABEAE27D9F5A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728AB-1B1C-4227-BCA4-A4BC35F8E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792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6C64-7CC0-4D42-88A8-AC8234E8DF43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986-DD8A-40FA-9135-2E5A3DA4FE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833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29EB3-7C0D-4EAB-9D8E-5EA4C6967B4C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3D31D-85E2-401E-B394-15458B3839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68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4B3D7-707D-47CC-8F25-A3D58F8C844B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A121A-C022-4D53-B143-87370E6C63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37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B4480-2AA5-43F9-92AA-1BAF02E3C646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74FAD-FC7E-4429-B908-E815FFE3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30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100AFB-F942-4B14-9A3F-6D8846183F16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4D194-5020-4EB6-80DB-8A41CB2748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15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4B569-6385-4A65-9A1C-E49086629906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60766-A2F9-4CEB-9A20-975DC3B6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50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0781D-7C41-47F4-8CB2-53744C58CEC1}" type="datetimeFigureOut">
              <a:rPr lang="ru-RU"/>
              <a:pPr>
                <a:defRPr/>
              </a:pPr>
              <a:t>02.07.2024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21DCA7-B9CE-4A4F-9FA2-A72FDD55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488832" cy="1437973"/>
          </a:xfrm>
          <a:prstGeom prst="rect">
            <a:avLst/>
          </a:prstGeom>
        </p:spPr>
        <p:txBody>
          <a:bodyPr wrap="square" lIns="82945" tIns="41473" rIns="82945" bIns="414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u="sng" spc="45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A71433-E3F9-4C48-A84D-FBDCD1183571}"/>
              </a:ext>
            </a:extLst>
          </p:cNvPr>
          <p:cNvSpPr txBox="1"/>
          <p:nvPr/>
        </p:nvSpPr>
        <p:spPr>
          <a:xfrm>
            <a:off x="1763688" y="1953230"/>
            <a:ext cx="58864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Результаты обученности и уровня сформированности качества знаний учащихся за 1,2,3 четверти 2021-2022 учебного года</a:t>
            </a:r>
          </a:p>
        </p:txBody>
      </p:sp>
    </p:spTree>
    <p:extLst>
      <p:ext uri="{BB962C8B-B14F-4D97-AF65-F5344CB8AC3E}">
        <p14:creationId xmlns:p14="http://schemas.microsoft.com/office/powerpoint/2010/main" val="3466035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419">
            <a:extLst>
              <a:ext uri="{FF2B5EF4-FFF2-40B4-BE49-F238E27FC236}">
                <a16:creationId xmlns:a16="http://schemas.microsoft.com/office/drawing/2014/main" id="{630F4B5A-7903-4457-A8D7-4A2E0D3CC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087884"/>
              </p:ext>
            </p:extLst>
          </p:nvPr>
        </p:nvGraphicFramePr>
        <p:xfrm>
          <a:off x="107504" y="404664"/>
          <a:ext cx="8800522" cy="6048670"/>
        </p:xfrm>
        <a:graphic>
          <a:graphicData uri="http://schemas.openxmlformats.org/drawingml/2006/table">
            <a:tbl>
              <a:tblPr/>
              <a:tblGrid>
                <a:gridCol w="317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0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1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7779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1,2,3-четверть 2021-2022 учебного года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1-четверть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2-четверть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3-четверть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КПП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395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Коррекционные классы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173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2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ВЫБЫЛО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72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УЧАЩИХСЯ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(без КПП-575)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КПП-573)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(без КПП-568)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Отличники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Хорошисты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49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Неуспевающие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Неаттестованные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7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Успеваемость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1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Качество знаний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37,76%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38,03%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38,21%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489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74" name="Group 3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928285"/>
              </p:ext>
            </p:extLst>
          </p:nvPr>
        </p:nvGraphicFramePr>
        <p:xfrm>
          <a:off x="467544" y="1305349"/>
          <a:ext cx="8208912" cy="5397849"/>
        </p:xfrm>
        <a:graphic>
          <a:graphicData uri="http://schemas.openxmlformats.org/drawingml/2006/table">
            <a:tbl>
              <a:tblPr/>
              <a:tblGrid>
                <a:gridCol w="11727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5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28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9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27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5877">
                  <a:extLst>
                    <a:ext uri="{9D8B030D-6E8A-4147-A177-3AD203B41FA5}">
                      <a16:colId xmlns:a16="http://schemas.microsoft.com/office/drawing/2014/main" val="3066755324"/>
                    </a:ext>
                  </a:extLst>
                </a:gridCol>
                <a:gridCol w="1465877">
                  <a:extLst>
                    <a:ext uri="{9D8B030D-6E8A-4147-A177-3AD203B41FA5}">
                      <a16:colId xmlns:a16="http://schemas.microsoft.com/office/drawing/2014/main" val="1900884862"/>
                    </a:ext>
                  </a:extLst>
                </a:gridCol>
              </a:tblGrid>
              <a:tr h="358089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1-четверть 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2-четверть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3-четверть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усп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 </a:t>
                      </a:r>
                      <a:r>
                        <a:rPr kumimoji="0" lang="ru-RU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кач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100%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34,38%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noProof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36,92%</a:t>
                      </a:r>
                      <a:endParaRPr lang="ru-RU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38,67%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36,99%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2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</a:t>
                      </a: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kumimoji="0" 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</a:t>
                      </a: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50,65%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7,03%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8,38%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48,1%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41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класс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37,5%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92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5-9 классы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1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Всего по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школе</a:t>
                      </a:r>
                    </a:p>
                  </a:txBody>
                  <a:tcPr marL="68580" marR="68580" marT="0" marB="0" anchorCtr="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38,03%</a:t>
                      </a:r>
                    </a:p>
                    <a:p>
                      <a:pPr marL="0" algn="ctr" defTabSz="914400" rtl="0" eaLnBrk="1" fontAlgn="ctr" latinLnBrk="0" hangingPunct="1"/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38,21%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260648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Результаты обученности и уровня сформированности качества знаний учащихся по классам и по школе  за </a:t>
            </a:r>
          </a:p>
          <a:p>
            <a:pPr lvl="0" algn="ctr"/>
            <a:r>
              <a:rPr lang="en-US" sz="2000" b="1" i="1" dirty="0">
                <a:solidFill>
                  <a:srgbClr val="000000"/>
                </a:solidFill>
                <a:cs typeface="Times New Roman" pitchFamily="18" charset="0"/>
              </a:rPr>
              <a:t>1,2,3 </a:t>
            </a:r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kk-KZ" sz="2000" b="1" i="1" dirty="0">
                <a:solidFill>
                  <a:srgbClr val="000000"/>
                </a:solidFill>
                <a:cs typeface="Times New Roman" pitchFamily="18" charset="0"/>
              </a:rPr>
              <a:t>четверти</a:t>
            </a:r>
            <a:r>
              <a:rPr lang="ru-RU" sz="2000" b="1" i="1" dirty="0">
                <a:solidFill>
                  <a:srgbClr val="000000"/>
                </a:solidFill>
                <a:cs typeface="Times New Roman" pitchFamily="18" charset="0"/>
              </a:rPr>
              <a:t> 2021-2022 учебного года. </a:t>
            </a:r>
            <a:endParaRPr lang="ru-RU" sz="2000" b="1" i="1" dirty="0">
              <a:solidFill>
                <a:prstClr val="black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944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928670"/>
            <a:ext cx="82153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-"/>
            </a:pPr>
            <a:r>
              <a:rPr lang="en-US" dirty="0"/>
              <a:t> </a:t>
            </a:r>
            <a:r>
              <a:rPr lang="ru-RU" dirty="0"/>
              <a:t>Продолжить целенаправленную работу учителей со слабоуспевающими учащимися через индивидуальный подход на уроках, дополнительные занятия, консультации. </a:t>
            </a:r>
            <a:r>
              <a:rPr lang="ru-RU" b="1" dirty="0"/>
              <a:t>(срок: постоянно,  ответственные: учителя-предметники)</a:t>
            </a:r>
            <a:endParaRPr lang="en-US" b="1" dirty="0"/>
          </a:p>
          <a:p>
            <a:pPr lvl="0" algn="just">
              <a:buFontTx/>
              <a:buChar char="-"/>
            </a:pPr>
            <a:endParaRPr lang="ru-RU" dirty="0"/>
          </a:p>
          <a:p>
            <a:pPr lvl="0" algn="just"/>
            <a:r>
              <a:rPr lang="en-US" dirty="0"/>
              <a:t>- </a:t>
            </a:r>
            <a:r>
              <a:rPr lang="ru-RU" dirty="0"/>
              <a:t>Продолжить целенаправленную работу с «резервом» учащихся через индивидуальный подход на уроках, дополнительные занятия, консультации, факультативы. </a:t>
            </a:r>
            <a:r>
              <a:rPr lang="ru-RU" b="1" dirty="0"/>
              <a:t>(срок: постоянно,  ответственные: учителя-предметники)</a:t>
            </a:r>
            <a:endParaRPr lang="en-US" b="1" dirty="0"/>
          </a:p>
          <a:p>
            <a:pPr lvl="0"/>
            <a:endParaRPr lang="ru-RU" dirty="0"/>
          </a:p>
          <a:p>
            <a:pPr lvl="0" algn="just"/>
            <a:r>
              <a:rPr lang="en-US" dirty="0"/>
              <a:t>- </a:t>
            </a:r>
            <a:r>
              <a:rPr lang="ru-RU" dirty="0"/>
              <a:t>Продолжить целенаправленную работу учителей с учащимися, мотивированными на учёбу, через индивидуальный подход на уроках, кружки, факультативы, консультации, организацию конкурсных работ, олимпиад. </a:t>
            </a:r>
            <a:r>
              <a:rPr lang="ru-RU" b="1" dirty="0"/>
              <a:t>(срок: постоянно,  ответственные: Генрих Ю.С., заместитель директора по УВР, Бровкина Н.П., заместитель директора по НМР, учителя-предметники)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3281</TotalTime>
  <Words>422</Words>
  <Application>Microsoft Office PowerPoint</Application>
  <PresentationFormat>Экран (4:3)</PresentationFormat>
  <Paragraphs>164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Владимировна</dc:creator>
  <cp:lastModifiedBy>ПК-1</cp:lastModifiedBy>
  <cp:revision>405</cp:revision>
  <dcterms:created xsi:type="dcterms:W3CDTF">2012-07-22T08:44:34Z</dcterms:created>
  <dcterms:modified xsi:type="dcterms:W3CDTF">2024-07-02T11:54:02Z</dcterms:modified>
</cp:coreProperties>
</file>