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7" r:id="rId2"/>
    <p:sldId id="257" r:id="rId3"/>
    <p:sldId id="288" r:id="rId4"/>
    <p:sldId id="296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CCFFFF"/>
    <a:srgbClr val="00FFFF"/>
    <a:srgbClr val="FFFF66"/>
    <a:srgbClr val="FF66CC"/>
    <a:srgbClr val="FF0066"/>
    <a:srgbClr val="0099FF"/>
    <a:srgbClr val="00FFCC"/>
    <a:srgbClr val="3333FF"/>
    <a:srgbClr val="00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9520" autoAdjust="0"/>
  </p:normalViewPr>
  <p:slideViewPr>
    <p:cSldViewPr>
      <p:cViewPr varScale="1">
        <p:scale>
          <a:sx n="104" d="100"/>
          <a:sy n="104" d="100"/>
        </p:scale>
        <p:origin x="-18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2C2FD3F-4F42-4A2D-8F90-F4E26A33C792}" type="datetimeFigureOut">
              <a:rPr lang="ru-RU"/>
              <a:pPr>
                <a:defRPr/>
              </a:pPr>
              <a:t>27.08.2022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6D18092-BE67-451B-BB5C-993530A17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1271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ECAE8C00-7076-4E51-8309-87E81D681B2E}" type="slidenum">
              <a:rPr lang="ru-RU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ru-RU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0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D7C29-BD31-41C3-A423-F20D8AFF468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7CDA5-9961-4AA9-8936-A2042540C653}" type="datetimeFigureOut">
              <a:rPr lang="ru-RU"/>
              <a:pPr>
                <a:defRPr/>
              </a:pPr>
              <a:t>27.08.2022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DBEED-85F5-4CC5-B3D9-DC3CB1983E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8359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196BF-0266-4A2D-9DEE-B548F97DE2F8}" type="datetimeFigureOut">
              <a:rPr lang="ru-RU"/>
              <a:pPr>
                <a:defRPr/>
              </a:pPr>
              <a:t>27.08.2022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36D54-E543-417E-9107-7DF2A1369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0735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4FC0E-0EC4-4976-9155-09C25128A84B}" type="datetimeFigureOut">
              <a:rPr lang="ru-RU"/>
              <a:pPr>
                <a:defRPr/>
              </a:pPr>
              <a:t>27.08.2022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B66A1-6EAD-4B36-AA7E-7B6A2C3FE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1238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ABCA8-3406-4C4D-B903-7341FF837471}" type="datetimeFigureOut">
              <a:rPr lang="ru-RU"/>
              <a:pPr>
                <a:defRPr/>
              </a:pPr>
              <a:t>27.08.2022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D7A3D-33A9-4730-9D90-8DC834471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4963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71611-A861-4947-983B-ABEAE27D9F5A}" type="datetimeFigureOut">
              <a:rPr lang="ru-RU"/>
              <a:pPr>
                <a:defRPr/>
              </a:pPr>
              <a:t>27.08.2022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728AB-1B1C-4227-BCA4-A4BC35F8E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5792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06C64-7CC0-4D42-88A8-AC8234E8DF43}" type="datetimeFigureOut">
              <a:rPr lang="ru-RU"/>
              <a:pPr>
                <a:defRPr/>
              </a:pPr>
              <a:t>27.08.2022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98986-DD8A-40FA-9135-2E5A3DA4F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4833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29EB3-7C0D-4EAB-9D8E-5EA4C6967B4C}" type="datetimeFigureOut">
              <a:rPr lang="ru-RU"/>
              <a:pPr>
                <a:defRPr/>
              </a:pPr>
              <a:t>27.08.2022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3D31D-85E2-401E-B394-15458B383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6685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4B3D7-707D-47CC-8F25-A3D58F8C844B}" type="datetimeFigureOut">
              <a:rPr lang="ru-RU"/>
              <a:pPr>
                <a:defRPr/>
              </a:pPr>
              <a:t>27.08.2022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A121A-C022-4D53-B143-87370E6C63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7379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B4480-2AA5-43F9-92AA-1BAF02E3C646}" type="datetimeFigureOut">
              <a:rPr lang="ru-RU"/>
              <a:pPr>
                <a:defRPr/>
              </a:pPr>
              <a:t>27.08.2022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74FAD-FC7E-4429-B908-E815FFE3B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9308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00AFB-F942-4B14-9A3F-6D8846183F16}" type="datetimeFigureOut">
              <a:rPr lang="ru-RU"/>
              <a:pPr>
                <a:defRPr/>
              </a:pPr>
              <a:t>27.08.2022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4D194-5020-4EB6-80DB-8A41CB2748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3155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4B569-6385-4A65-9A1C-E49086629906}" type="datetimeFigureOut">
              <a:rPr lang="ru-RU"/>
              <a:pPr>
                <a:defRPr/>
              </a:pPr>
              <a:t>27.08.2022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60766-A2F9-4CEB-9A20-975DC3B66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1050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F0781D-7C41-47F4-8CB2-53744C58CEC1}" type="datetimeFigureOut">
              <a:rPr lang="ru-RU"/>
              <a:pPr>
                <a:defRPr/>
              </a:pPr>
              <a:t>27.08.2022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21DCA7-B9CE-4A4F-9FA2-A72FDD55EC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7488832" cy="1437973"/>
          </a:xfrm>
          <a:prstGeom prst="rect">
            <a:avLst/>
          </a:prstGeom>
        </p:spPr>
        <p:txBody>
          <a:bodyPr wrap="square" lIns="82945" tIns="41473" rIns="82945" bIns="4147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u="sng" spc="45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BA71433-E3F9-4C48-A84D-FBDCD1183571}"/>
              </a:ext>
            </a:extLst>
          </p:cNvPr>
          <p:cNvSpPr txBox="1"/>
          <p:nvPr/>
        </p:nvSpPr>
        <p:spPr>
          <a:xfrm>
            <a:off x="1763688" y="1953230"/>
            <a:ext cx="58864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Результаты обученности и уровня сформированности качества знаний учащихся за 3 года</a:t>
            </a:r>
          </a:p>
        </p:txBody>
      </p:sp>
    </p:spTree>
    <p:extLst>
      <p:ext uri="{BB962C8B-B14F-4D97-AF65-F5344CB8AC3E}">
        <p14:creationId xmlns:p14="http://schemas.microsoft.com/office/powerpoint/2010/main" xmlns="" val="3466035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803" name="Group 4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85683816"/>
              </p:ext>
            </p:extLst>
          </p:nvPr>
        </p:nvGraphicFramePr>
        <p:xfrm>
          <a:off x="395535" y="332656"/>
          <a:ext cx="8352929" cy="6169508"/>
        </p:xfrm>
        <a:graphic>
          <a:graphicData uri="http://schemas.openxmlformats.org/drawingml/2006/table">
            <a:tbl>
              <a:tblPr/>
              <a:tblGrid>
                <a:gridCol w="30122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175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799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430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418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Учебный год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52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2019-2020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2020-2021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2021-2022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КПП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21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3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Общеобразовательные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408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423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388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17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Коррекционные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73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17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25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17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22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36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085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 УЧАЩИХСЯ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614</a:t>
                      </a:r>
                      <a:endParaRPr kumimoji="0" lang="ru-RU" sz="20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</a:t>
                      </a:r>
                      <a:r>
                        <a:rPr kumimoji="0" lang="en-US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581</a:t>
                      </a:r>
                      <a:r>
                        <a:rPr kumimoji="0" lang="ru-RU" sz="2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614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593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Отличники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Хорошисты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235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Неуспевающие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Неаттестованные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4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Успеваемость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20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5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Качество знаний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</a:t>
                      </a:r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</a:t>
                      </a:r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40,43%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74" name="Group 3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4483682"/>
              </p:ext>
            </p:extLst>
          </p:nvPr>
        </p:nvGraphicFramePr>
        <p:xfrm>
          <a:off x="467544" y="1276312"/>
          <a:ext cx="8282794" cy="5273733"/>
        </p:xfrm>
        <a:graphic>
          <a:graphicData uri="http://schemas.openxmlformats.org/drawingml/2006/table">
            <a:tbl>
              <a:tblPr/>
              <a:tblGrid>
                <a:gridCol w="11833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28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561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640182">
                  <a:extLst>
                    <a:ext uri="{9D8B030D-6E8A-4147-A177-3AD203B41FA5}">
                      <a16:colId xmlns:a16="http://schemas.microsoft.com/office/drawing/2014/main" xmlns="" val="1900884862"/>
                    </a:ext>
                  </a:extLst>
                </a:gridCol>
                <a:gridCol w="1343349">
                  <a:extLst>
                    <a:ext uri="{9D8B030D-6E8A-4147-A177-3AD203B41FA5}">
                      <a16:colId xmlns:a16="http://schemas.microsoft.com/office/drawing/2014/main" xmlns="" val="843429892"/>
                    </a:ext>
                  </a:extLst>
                </a:gridCol>
                <a:gridCol w="1536971">
                  <a:extLst>
                    <a:ext uri="{9D8B030D-6E8A-4147-A177-3AD203B41FA5}">
                      <a16:colId xmlns:a16="http://schemas.microsoft.com/office/drawing/2014/main" xmlns="" val="3158076817"/>
                    </a:ext>
                  </a:extLst>
                </a:gridCol>
              </a:tblGrid>
              <a:tr h="38208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1-четверть 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2-четверть 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3-четверть</a:t>
                      </a: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4-четверть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год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8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</a:t>
                      </a: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кач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</a:t>
                      </a: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кач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62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31,82%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34,38%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36,92%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38,71%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38,71%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37,14%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36,99%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41,67%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7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1-4 классы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7,21%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7,14%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37,75%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39,71%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48,72%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50,65%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51,32%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51,32%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7,03%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8,38%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48,72%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24,49%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24,49%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87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5-9 классы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8080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 по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школе</a:t>
                      </a:r>
                    </a:p>
                  </a:txBody>
                  <a:tcPr marL="68580" marR="68580" marT="0" marB="0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38,03%</a:t>
                      </a:r>
                    </a:p>
                    <a:p>
                      <a:pPr marL="0" algn="ctr" defTabSz="914400" rtl="0" eaLnBrk="1" fontAlgn="ctr" latinLnBrk="0" hangingPunct="1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11560" y="260648"/>
            <a:ext cx="82809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i="1" dirty="0">
                <a:solidFill>
                  <a:srgbClr val="000000"/>
                </a:solidFill>
                <a:cs typeface="Times New Roman" pitchFamily="18" charset="0"/>
              </a:rPr>
              <a:t>Результаты обученности и уровня сформированности качества знаний учащихся по классам и по школе  за </a:t>
            </a:r>
          </a:p>
          <a:p>
            <a:pPr lvl="0" algn="ctr"/>
            <a:r>
              <a:rPr lang="en-US" sz="2000" b="1" i="1" dirty="0">
                <a:solidFill>
                  <a:srgbClr val="000000"/>
                </a:solidFill>
                <a:cs typeface="Times New Roman" pitchFamily="18" charset="0"/>
              </a:rPr>
              <a:t>1,2,3</a:t>
            </a:r>
            <a:r>
              <a:rPr lang="ru-RU" sz="2000" b="1" i="1" dirty="0">
                <a:solidFill>
                  <a:srgbClr val="000000"/>
                </a:solidFill>
                <a:cs typeface="Times New Roman" pitchFamily="18" charset="0"/>
              </a:rPr>
              <a:t>,4</a:t>
            </a:r>
            <a:r>
              <a:rPr lang="en-US" sz="2000" b="1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0000"/>
                </a:solidFill>
                <a:cs typeface="Times New Roman" pitchFamily="18" charset="0"/>
              </a:rPr>
              <a:t>- </a:t>
            </a:r>
            <a:r>
              <a:rPr lang="kk-KZ" sz="2000" b="1" i="1" dirty="0">
                <a:solidFill>
                  <a:srgbClr val="000000"/>
                </a:solidFill>
                <a:cs typeface="Times New Roman" pitchFamily="18" charset="0"/>
              </a:rPr>
              <a:t>четверти</a:t>
            </a:r>
            <a:r>
              <a:rPr lang="ru-RU" sz="2000" b="1" i="1" dirty="0">
                <a:solidFill>
                  <a:srgbClr val="000000"/>
                </a:solidFill>
                <a:cs typeface="Times New Roman" pitchFamily="18" charset="0"/>
              </a:rPr>
              <a:t> и 2021-2022 учебный год</a:t>
            </a:r>
            <a:endParaRPr lang="ru-RU" sz="2000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8944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3268" y="6453336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Tx/>
              <a:buChar char="-"/>
            </a:pPr>
            <a:endParaRPr lang="ru-RU" dirty="0"/>
          </a:p>
          <a:p>
            <a:pPr lvl="0" algn="just"/>
            <a:r>
              <a:rPr lang="en-US" dirty="0"/>
              <a:t>-</a:t>
            </a:r>
            <a:endParaRPr lang="ru-RU" dirty="0"/>
          </a:p>
          <a:p>
            <a:pPr lvl="0" algn="just"/>
            <a:r>
              <a:rPr lang="en-US" dirty="0"/>
              <a:t>-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A9A1B9E-C242-230A-2C10-9995E04D2634}"/>
              </a:ext>
            </a:extLst>
          </p:cNvPr>
          <p:cNvSpPr txBox="1"/>
          <p:nvPr/>
        </p:nvSpPr>
        <p:spPr>
          <a:xfrm>
            <a:off x="605102" y="332656"/>
            <a:ext cx="7933796" cy="6935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работу по повышению качества знаний в 2022-2023 учебном году.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своевременную работу с обучающимися имеющими одну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тройку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две тройки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резерв школы.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стремиться реализовать образовательный потенциал ученика. (Развитие индивидуальных возможностей ребёнка, создание адаптирующих условий, особая организация учебного процесса, способствующая созданию и реализации индивидуальной образовательной траектории школьника).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работу по преемственности на уровне начального и основного среднего образования.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учителям-предметникам и классным руководителям использовать в работе все средства и способы для улучшения качества обучения.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взять на контроль и отслеживать успешность обучения обучающихся в динамике. 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сохранение контингента обучающихся.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работу по созданию 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благоприятной мотивационной среды.</a:t>
            </a:r>
            <a:endParaRPr lang="ru-RU" dirty="0">
              <a:solidFill>
                <a:prstClr val="black"/>
              </a:solidFill>
              <a:effectLst/>
              <a:ea typeface="Calibri" panose="020F0502020204030204" pitchFamily="34" charset="0"/>
            </a:endParaRPr>
          </a:p>
          <a:p>
            <a:pPr marL="285750" indent="-285750" algn="just"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целенаправленную работу учителей со слабоуспевающими учащимися через индивидуальный подход на уроках, дополнительные занятия, консультации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(срок: постоянно,  ответственные: учителя-предметники) </a:t>
            </a:r>
          </a:p>
          <a:p>
            <a:pPr marL="285750" marR="0" lvl="0" indent="-28575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целенаправленную работу с «резервом» учащихся через индивидуальный подход на уроках, дополнительные занятия, консультации, факультативы.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(срок: постоянно,  ответственные: учителя-предметники)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</a:p>
          <a:p>
            <a:pPr marL="285750" marR="0" lvl="0" indent="-28575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целенаправленную работу учителей с учащимися, мотивированными на учёбу, через индивидуальный подход на уроках, кружки, факультативы, консультации, организацию конкурсных работ, олимпиад.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(срок: постоянно,  ответственные: Генрих Ю.С., заместитель директора по УВР, Бровкина Н.П., заместитель директора по НМР, учителя-предметники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)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Tx/>
              <a:buChar char="-"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3336</TotalTime>
  <Words>514</Words>
  <Application>Microsoft Office PowerPoint</Application>
  <PresentationFormat>Экран (4:3)</PresentationFormat>
  <Paragraphs>160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 Владимировна</dc:creator>
  <cp:lastModifiedBy>Пользователь Windows</cp:lastModifiedBy>
  <cp:revision>412</cp:revision>
  <dcterms:created xsi:type="dcterms:W3CDTF">2012-07-22T08:44:34Z</dcterms:created>
  <dcterms:modified xsi:type="dcterms:W3CDTF">2022-08-27T03:05:28Z</dcterms:modified>
</cp:coreProperties>
</file>