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7" r:id="rId2"/>
    <p:sldId id="257" r:id="rId3"/>
    <p:sldId id="288" r:id="rId4"/>
    <p:sldId id="296" r:id="rId5"/>
    <p:sldId id="29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00FFFF"/>
    <a:srgbClr val="FFFF66"/>
    <a:srgbClr val="FF66CC"/>
    <a:srgbClr val="FF0066"/>
    <a:srgbClr val="0099FF"/>
    <a:srgbClr val="00FFCC"/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20" autoAdjust="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C2FD3F-4F42-4A2D-8F90-F4E26A33C792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D18092-BE67-451B-BB5C-993530A1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ECAE8C00-7076-4E51-8309-87E81D681B2E}" type="slidenum">
              <a:rPr lang="ru-RU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D7C29-BD31-41C3-A423-F20D8AFF468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CDA5-9961-4AA9-8936-A2042540C653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BEED-85F5-4CC5-B3D9-DC3CB1983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96BF-0266-4A2D-9DEE-B548F97DE2F8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6D54-E543-417E-9107-7DF2A1369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73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FC0E-0EC4-4976-9155-09C25128A84B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66A1-6EAD-4B36-AA7E-7B6A2C3FE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3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BCA8-3406-4C4D-B903-7341FF837471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7A3D-33A9-4730-9D90-8DC834471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6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611-A861-4947-983B-ABEAE27D9F5A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28AB-1B1C-4227-BCA4-A4BC35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79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6C64-7CC0-4D42-88A8-AC8234E8DF43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986-DD8A-40FA-9135-2E5A3DA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3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29EB3-7C0D-4EAB-9D8E-5EA4C6967B4C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31D-85E2-401E-B394-15458B38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8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B3D7-707D-47CC-8F25-A3D58F8C844B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121A-C022-4D53-B143-87370E6C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4480-2AA5-43F9-92AA-1BAF02E3C646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4FAD-FC7E-4429-B908-E815FFE3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0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0AFB-F942-4B14-9A3F-6D8846183F16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D194-5020-4EB6-80DB-8A41CB274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15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B569-6385-4A65-9A1C-E49086629906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66-A2F9-4CEB-9A20-975DC3B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05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0781D-7C41-47F4-8CB2-53744C58CEC1}" type="datetimeFigureOut">
              <a:rPr lang="ru-RU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DCA7-B9CE-4A4F-9FA2-A72FDD55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1437973"/>
          </a:xfrm>
          <a:prstGeom prst="rect">
            <a:avLst/>
          </a:prstGeom>
        </p:spPr>
        <p:txBody>
          <a:bodyPr wrap="square" lIns="82945" tIns="41473" rIns="82945" bIns="414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u="sng" spc="45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A71433-E3F9-4C48-A84D-FBDCD1183571}"/>
              </a:ext>
            </a:extLst>
          </p:cNvPr>
          <p:cNvSpPr txBox="1"/>
          <p:nvPr/>
        </p:nvSpPr>
        <p:spPr>
          <a:xfrm>
            <a:off x="992427" y="1844824"/>
            <a:ext cx="73448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обученности и уровня сформированности качества знаний учащихся по итогам </a:t>
            </a:r>
          </a:p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1-четверти 2023-2024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346603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803" name="Group 4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57215"/>
              </p:ext>
            </p:extLst>
          </p:nvPr>
        </p:nvGraphicFramePr>
        <p:xfrm>
          <a:off x="287523" y="260648"/>
          <a:ext cx="8568953" cy="6117528"/>
        </p:xfrm>
        <a:graphic>
          <a:graphicData uri="http://schemas.openxmlformats.org/drawingml/2006/table">
            <a:tbl>
              <a:tblPr/>
              <a:tblGrid>
                <a:gridCol w="3028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2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8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480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9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1-четверть 2022-2023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2022-2023 учебный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1-четверть 2023-2024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7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406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410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389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181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0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УЧАЩИХСЯ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КПП-600)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КПП-599)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КПП-570)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Отличники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Неуспевающие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Неаттестованные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5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Успеваемость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99,82%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8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32,53%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41,08%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37,74%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74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178635"/>
              </p:ext>
            </p:extLst>
          </p:nvPr>
        </p:nvGraphicFramePr>
        <p:xfrm>
          <a:off x="386770" y="968534"/>
          <a:ext cx="8280919" cy="5447091"/>
        </p:xfrm>
        <a:graphic>
          <a:graphicData uri="http://schemas.openxmlformats.org/drawingml/2006/table">
            <a:tbl>
              <a:tblPr/>
              <a:tblGrid>
                <a:gridCol w="1376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9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94776">
                  <a:extLst>
                    <a:ext uri="{9D8B030D-6E8A-4147-A177-3AD203B41FA5}">
                      <a16:colId xmlns:a16="http://schemas.microsoft.com/office/drawing/2014/main" val="377300307"/>
                    </a:ext>
                  </a:extLst>
                </a:gridCol>
                <a:gridCol w="2137488">
                  <a:extLst>
                    <a:ext uri="{9D8B030D-6E8A-4147-A177-3AD203B41FA5}">
                      <a16:colId xmlns:a16="http://schemas.microsoft.com/office/drawing/2014/main" val="190088486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1-четверть 2022-2023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учебного года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2022-2023 </a:t>
                      </a:r>
                    </a:p>
                    <a:p>
                      <a:pPr algn="ctr"/>
                      <a:r>
                        <a:rPr kumimoji="0" lang="ru-RU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учебный год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1-четверть 2023-2024 учебного года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+mn-cs"/>
                        </a:rPr>
                        <a:t>Резерв учащихся с одной, двумя «3»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кач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26,32%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38,6%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43,86%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 «Б» - 3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 «А»-3, 3 «В» - 1                3 «Г»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 «Г» - 1, 4 «Б»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33,67%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43,15%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39,44%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47,69%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 «А» –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52,56%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 «А»-1, 6 «Г»-1,           6 «В»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28,95%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 «Б»-1, 7 «В» - 1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41,56%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24,29%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 «В»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18,37%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35,21%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 «А» - 1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1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31,88%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40,47%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по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школе</a:t>
                      </a:r>
                    </a:p>
                  </a:txBody>
                  <a:tcPr marL="68580" marR="68580" marT="0" marB="0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41,45%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42,15%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260648"/>
            <a:ext cx="8280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Результаты обученности и уровня сформированности качества знаний учащихся по классам и по школе</a:t>
            </a:r>
          </a:p>
        </p:txBody>
      </p:sp>
    </p:spTree>
    <p:extLst>
      <p:ext uri="{BB962C8B-B14F-4D97-AF65-F5344CB8AC3E}">
        <p14:creationId xmlns:p14="http://schemas.microsoft.com/office/powerpoint/2010/main" val="22189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3268" y="645333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Tx/>
              <a:buChar char="-"/>
            </a:pP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  <a:p>
            <a:pPr lvl="0" algn="just"/>
            <a:r>
              <a:rPr lang="en-US" dirty="0"/>
              <a:t>-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9A1B9E-C242-230A-2C10-9995E04D2634}"/>
              </a:ext>
            </a:extLst>
          </p:cNvPr>
          <p:cNvSpPr txBox="1"/>
          <p:nvPr/>
        </p:nvSpPr>
        <p:spPr>
          <a:xfrm>
            <a:off x="605102" y="332656"/>
            <a:ext cx="7933796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ПЕДСОВЕТА</a:t>
            </a:r>
          </a:p>
          <a:p>
            <a:pPr lvl="0"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Определить одним из приоритетных направлений работы школы – совершенствование деятельности учителей-предметников по повышению качества знаний учащихся.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(срок: постоянно,  ответственные: администрация школы, руководители МО, учителя-предметники)</a:t>
            </a:r>
          </a:p>
          <a:p>
            <a:pPr lvl="0"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Учителям-предметникам, учителям начальных классов:</a:t>
            </a:r>
          </a:p>
          <a:p>
            <a:pPr algn="just"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Стремиться к повышению качества урочных занятий через решение таких задач, как: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чёткая организация деятельности учащихся на уроке;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наглядности, подбор учебного материала и способов его подачи;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современных методик и технологий обучения;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методики индивидуальной работы со слабоуспевающими учащимися и детьми с высоким и хорошим уровнем интеллектуальных способностей;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на уроках в разных режимах: коллективная, парная, групповая, индивидуальная;</a:t>
            </a: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 самостоятельной работы учащихся и её контроль;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3A1890-EA63-94A2-1DBE-1FA0515B566F}"/>
              </a:ext>
            </a:extLst>
          </p:cNvPr>
          <p:cNvSpPr txBox="1"/>
          <p:nvPr/>
        </p:nvSpPr>
        <p:spPr>
          <a:xfrm>
            <a:off x="605102" y="332656"/>
            <a:ext cx="7933796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ПЕДСОВЕТА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совершенствование системы оценивания обучающихся на уроках, рационализация объёма домашней работы учащихся.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(срок: постоянно,  ответственные: учителя-предметники, учителя-начальных классов)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целенаправленную работу учителей со слабоуспевающими учащимися через индивидуальный подход на уроках, дополнительные занятия, консультации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(срок: постоянно,  ответственные: учителя-предметники) </a:t>
            </a:r>
          </a:p>
          <a:p>
            <a:pPr marL="285750" marR="0" lvl="0" indent="-2857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целенаправленную работу с «резервом» учащихся через индивидуальный подход на уроках, дополнительные занятия, консультации, факультативы.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(срок: постоянно,  ответственные: учителя-предметники)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marR="0" lvl="0" indent="-28575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продолжить целенаправленную работу учителей с учащимися, мотивированными на учёбу, через индивидуальный подход на уроках, кружки, факультативы, консультации, организацию конкурсных работ, олимпиад.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(срок: постоянно,  ответственные: Генрих Ю.С., заместитель директора по УВР, Бровкина Н.П., заместитель директора по НМР, учителя-предметники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0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3508</TotalTime>
  <Words>586</Words>
  <Application>Microsoft Office PowerPoint</Application>
  <PresentationFormat>Экран (4:3)</PresentationFormat>
  <Paragraphs>150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ПК-1</cp:lastModifiedBy>
  <cp:revision>437</cp:revision>
  <dcterms:created xsi:type="dcterms:W3CDTF">2012-07-22T08:44:34Z</dcterms:created>
  <dcterms:modified xsi:type="dcterms:W3CDTF">2023-10-31T17:27:36Z</dcterms:modified>
</cp:coreProperties>
</file>