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7" r:id="rId2"/>
    <p:sldId id="257" r:id="rId3"/>
    <p:sldId id="297" r:id="rId4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0066"/>
    <a:srgbClr val="0000FF"/>
    <a:srgbClr val="CCFFFF"/>
    <a:srgbClr val="00FFFF"/>
    <a:srgbClr val="FFFF66"/>
    <a:srgbClr val="FF66CC"/>
    <a:srgbClr val="0099FF"/>
    <a:srgbClr val="00FF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520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C2FD3F-4F42-4A2D-8F90-F4E26A33C792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6D18092-BE67-451B-BB5C-993530A17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71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fld id="{ECAE8C00-7076-4E51-8309-87E81D681B2E}" type="slidenum">
              <a:rPr lang="ru-RU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5650"/>
            <a:ext cx="4960938" cy="3721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82" y="4715723"/>
            <a:ext cx="5438711" cy="446806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133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D7C29-BD31-41C3-A423-F20D8AFF468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02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7CDA5-9961-4AA9-8936-A2042540C653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DBEED-85F5-4CC5-B3D9-DC3CB1983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35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196BF-0266-4A2D-9DEE-B548F97DE2F8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36D54-E543-417E-9107-7DF2A1369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73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FC0E-0EC4-4976-9155-09C25128A84B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B66A1-6EAD-4B36-AA7E-7B6A2C3FE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3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ABCA8-3406-4C4D-B903-7341FF837471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7A3D-33A9-4730-9D90-8DC834471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96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1611-A861-4947-983B-ABEAE27D9F5A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28AB-1B1C-4227-BCA4-A4BC35F8E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9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6C64-7CC0-4D42-88A8-AC8234E8DF43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98986-DD8A-40FA-9135-2E5A3DA4F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3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29EB3-7C0D-4EAB-9D8E-5EA4C6967B4C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31D-85E2-401E-B394-15458B383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8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B3D7-707D-47CC-8F25-A3D58F8C844B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121A-C022-4D53-B143-87370E6C63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7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B4480-2AA5-43F9-92AA-1BAF02E3C64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74FAD-FC7E-4429-B908-E815FFE3B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0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0AFB-F942-4B14-9A3F-6D8846183F1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D194-5020-4EB6-80DB-8A41CB274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5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4B569-6385-4A65-9A1C-E4908662990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60766-A2F9-4CEB-9A20-975DC3B66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05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F0781D-7C41-47F4-8CB2-53744C58CEC1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1DCA7-B9CE-4A4F-9FA2-A72FDD55E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488832" cy="1437973"/>
          </a:xfrm>
          <a:prstGeom prst="rect">
            <a:avLst/>
          </a:prstGeom>
        </p:spPr>
        <p:txBody>
          <a:bodyPr wrap="square" lIns="82945" tIns="41473" rIns="82945" bIns="414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u="sng" spc="45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BA71433-E3F9-4C48-A84D-FBDCD1183571}"/>
              </a:ext>
            </a:extLst>
          </p:cNvPr>
          <p:cNvSpPr txBox="1"/>
          <p:nvPr/>
        </p:nvSpPr>
        <p:spPr>
          <a:xfrm>
            <a:off x="992427" y="1844824"/>
            <a:ext cx="73448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>
                <a:solidFill>
                  <a:prstClr val="black"/>
                </a:solidFill>
              </a:rPr>
              <a:t>2025–2026 </a:t>
            </a:r>
            <a:r>
              <a:rPr lang="ru-RU" sz="3600" b="1" dirty="0" err="1">
                <a:solidFill>
                  <a:prstClr val="black"/>
                </a:solidFill>
              </a:rPr>
              <a:t>оқу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жылының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smtClean="0">
                <a:solidFill>
                  <a:prstClr val="black"/>
                </a:solidFill>
              </a:rPr>
              <a:t>2-тоқсан </a:t>
            </a:r>
            <a:r>
              <a:rPr lang="ru-RU" sz="3600" b="1" dirty="0" err="1">
                <a:solidFill>
                  <a:prstClr val="black"/>
                </a:solidFill>
              </a:rPr>
              <a:t>нәтижелері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бойынша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оқушылардың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білім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сапасын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талдау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0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03" name="Group 4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835168"/>
              </p:ext>
            </p:extLst>
          </p:nvPr>
        </p:nvGraphicFramePr>
        <p:xfrm>
          <a:off x="395537" y="332653"/>
          <a:ext cx="8352926" cy="6175798"/>
        </p:xfrm>
        <a:graphic>
          <a:graphicData uri="http://schemas.openxmlformats.org/drawingml/2006/table">
            <a:tbl>
              <a:tblPr/>
              <a:tblGrid>
                <a:gridCol w="236736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259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9937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3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43884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086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2024–2025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жылы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1-тоқсан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2025–2026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жылы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2-тоқсан 2025–2026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жылы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717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Жалпы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беру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сыныптары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349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3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Түзету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сыныптары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163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158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158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38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Келді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438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Шығарылды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0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Жалпы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саны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524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508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</a:t>
                      </a:r>
                      <a:r>
                        <a:rPr kumimoji="0" lang="en-US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endParaRPr kumimoji="0" lang="ru-RU" sz="2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438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Үздік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438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Жақсы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52</a:t>
                      </a:r>
                      <a:endParaRPr kumimoji="0" lang="ru-RU" sz="2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6189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үлгерімі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төмен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438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Аттестат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алмағандар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438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үлгерімі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438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сапасы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47,64%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(+1,7%)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394C5262-FD64-461E-78C8-6B96C8F6D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436163"/>
              </p:ext>
            </p:extLst>
          </p:nvPr>
        </p:nvGraphicFramePr>
        <p:xfrm>
          <a:off x="467544" y="1004508"/>
          <a:ext cx="8208911" cy="5521011"/>
        </p:xfrm>
        <a:graphic>
          <a:graphicData uri="http://schemas.openxmlformats.org/drawingml/2006/table">
            <a:tbl>
              <a:tblPr/>
              <a:tblGrid>
                <a:gridCol w="1465877">
                  <a:extLst>
                    <a:ext uri="{9D8B030D-6E8A-4147-A177-3AD203B41FA5}">
                      <a16:colId xmlns="" xmlns:a16="http://schemas.microsoft.com/office/drawing/2014/main" val="355122974"/>
                    </a:ext>
                  </a:extLst>
                </a:gridCol>
                <a:gridCol w="1049532">
                  <a:extLst>
                    <a:ext uri="{9D8B030D-6E8A-4147-A177-3AD203B41FA5}">
                      <a16:colId xmlns="" xmlns:a16="http://schemas.microsoft.com/office/drawing/2014/main" val="3557358596"/>
                    </a:ext>
                  </a:extLst>
                </a:gridCol>
                <a:gridCol w="991169">
                  <a:extLst>
                    <a:ext uri="{9D8B030D-6E8A-4147-A177-3AD203B41FA5}">
                      <a16:colId xmlns="" xmlns:a16="http://schemas.microsoft.com/office/drawing/2014/main" val="2759824425"/>
                    </a:ext>
                  </a:extLst>
                </a:gridCol>
                <a:gridCol w="1623992">
                  <a:extLst>
                    <a:ext uri="{9D8B030D-6E8A-4147-A177-3AD203B41FA5}">
                      <a16:colId xmlns="" xmlns:a16="http://schemas.microsoft.com/office/drawing/2014/main" val="3643702291"/>
                    </a:ext>
                  </a:extLst>
                </a:gridCol>
                <a:gridCol w="3078341">
                  <a:extLst>
                    <a:ext uri="{9D8B030D-6E8A-4147-A177-3AD203B41FA5}">
                      <a16:colId xmlns="" xmlns:a16="http://schemas.microsoft.com/office/drawing/2014/main" val="2994187195"/>
                    </a:ext>
                  </a:extLst>
                </a:gridCol>
              </a:tblGrid>
              <a:tr h="74005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2025–2026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оқу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жылының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1-тоқсаны</a:t>
                      </a:r>
                      <a:endParaRPr kumimoji="0" lang="ru-RU" sz="1600" b="1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2025–2026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оқу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жылының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2-тоқсаны</a:t>
                      </a:r>
                      <a:endParaRPr kumimoji="0" lang="ru-RU" sz="1600" b="1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111" marR="77111" marT="38555" marB="385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 err="1" smtClean="0"/>
                        <a:t>Бір</a:t>
                      </a:r>
                      <a:r>
                        <a:rPr lang="ru-RU" sz="1600" b="1" dirty="0" smtClean="0"/>
                        <a:t> </a:t>
                      </a:r>
                      <a:r>
                        <a:rPr lang="ru-RU" sz="1600" b="1" dirty="0" err="1" smtClean="0"/>
                        <a:t>немесе</a:t>
                      </a:r>
                      <a:r>
                        <a:rPr lang="ru-RU" sz="1600" b="1" dirty="0" smtClean="0"/>
                        <a:t> </a:t>
                      </a:r>
                      <a:r>
                        <a:rPr lang="ru-RU" sz="1600" b="1" dirty="0" err="1" smtClean="0"/>
                        <a:t>екі</a:t>
                      </a:r>
                      <a:r>
                        <a:rPr lang="ru-RU" sz="1600" b="1" dirty="0" smtClean="0"/>
                        <a:t> «3» </a:t>
                      </a:r>
                      <a:r>
                        <a:rPr lang="ru-RU" sz="1600" b="1" dirty="0" err="1" smtClean="0"/>
                        <a:t>алған</a:t>
                      </a:r>
                      <a:r>
                        <a:rPr lang="ru-RU" sz="1600" b="1" dirty="0" smtClean="0"/>
                        <a:t> </a:t>
                      </a:r>
                      <a:r>
                        <a:rPr lang="ru-RU" sz="1600" b="1" dirty="0" err="1" smtClean="0"/>
                        <a:t>оқушылар</a:t>
                      </a:r>
                      <a:r>
                        <a:rPr lang="ru-RU" sz="1600" b="1" dirty="0" smtClean="0"/>
                        <a:t> </a:t>
                      </a:r>
                      <a:r>
                        <a:rPr lang="ru-RU" sz="1600" b="1" dirty="0" err="1" smtClean="0"/>
                        <a:t>резерві</a:t>
                      </a:r>
                      <a:endParaRPr lang="ru-RU" sz="16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111" marR="77111" marT="38555" marB="385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83906561"/>
                  </a:ext>
                </a:extLst>
              </a:tr>
              <a:tr h="30388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динамика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93400268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«А» - </a:t>
                      </a:r>
                      <a:r>
                        <a:rPr lang="en-US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26911137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«</a:t>
                      </a:r>
                      <a:r>
                        <a:rPr lang="en-US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 - 1              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6681319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,78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«Б» - </a:t>
                      </a:r>
                      <a:r>
                        <a:rPr lang="en-US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30417420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1–4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6176477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42,11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44,64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,53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«А» – 1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5608235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«Б» - 1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1734971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45,1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600" b="1" kern="12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«А» – 1, 7 «Б» - 1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12081446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8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chemeClr val="accent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0" kern="100" dirty="0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999584282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,94%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«А» – 1, 9 «Б» - 1</a:t>
                      </a:r>
                      <a:endParaRPr lang="ru-RU" sz="1600" b="0" kern="100" dirty="0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297175328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5–9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43,3</a:t>
                      </a: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86114921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10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608824418"/>
                  </a:ext>
                </a:extLst>
              </a:tr>
              <a:tr h="57562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10–11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08576186"/>
                  </a:ext>
                </a:extLst>
              </a:tr>
              <a:tr h="68266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</a:t>
                      </a: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45%</a:t>
                      </a:r>
                      <a:endParaRPr lang="ru-RU" sz="16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970875119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11560" y="260648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dirty="0" err="1"/>
              <a:t>Оқушылардың</a:t>
            </a:r>
            <a:r>
              <a:rPr lang="ru-RU" sz="2000" dirty="0"/>
              <a:t> </a:t>
            </a:r>
            <a:r>
              <a:rPr lang="ru-RU" sz="2000" dirty="0" err="1"/>
              <a:t>оқудан</a:t>
            </a:r>
            <a:r>
              <a:rPr lang="ru-RU" sz="2000" dirty="0"/>
              <a:t> </a:t>
            </a:r>
            <a:r>
              <a:rPr lang="ru-RU" sz="2000" dirty="0" err="1"/>
              <a:t>меңгеруі</a:t>
            </a:r>
            <a:r>
              <a:rPr lang="ru-RU" sz="2000" dirty="0"/>
              <a:t> мен </a:t>
            </a:r>
            <a:r>
              <a:rPr lang="ru-RU" sz="2000" dirty="0" err="1"/>
              <a:t>білім</a:t>
            </a:r>
            <a:r>
              <a:rPr lang="ru-RU" sz="2000" dirty="0"/>
              <a:t> </a:t>
            </a:r>
            <a:r>
              <a:rPr lang="ru-RU" sz="2000" dirty="0" err="1"/>
              <a:t>сапасының</a:t>
            </a:r>
            <a:r>
              <a:rPr lang="ru-RU" sz="2000" dirty="0"/>
              <a:t> </a:t>
            </a:r>
            <a:r>
              <a:rPr lang="ru-RU" sz="2000" dirty="0" err="1"/>
              <a:t>қалыптасу</a:t>
            </a:r>
            <a:r>
              <a:rPr lang="ru-RU" sz="2000" dirty="0"/>
              <a:t> </a:t>
            </a:r>
            <a:r>
              <a:rPr lang="ru-RU" sz="2000" dirty="0" err="1"/>
              <a:t>деңгейінің</a:t>
            </a:r>
            <a:r>
              <a:rPr lang="ru-RU" sz="2000" dirty="0"/>
              <a:t> </a:t>
            </a:r>
            <a:r>
              <a:rPr lang="ru-RU" sz="2000" dirty="0" err="1"/>
              <a:t>сыныптар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мектеп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 smtClean="0"/>
              <a:t>нәтижелер</a:t>
            </a: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2320046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3757</TotalTime>
  <Words>363</Words>
  <Application>Microsoft Office PowerPoint</Application>
  <PresentationFormat>Экран (4:3)</PresentationFormat>
  <Paragraphs>125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MS Gothic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Владимировна</dc:creator>
  <cp:lastModifiedBy>Пользователь Windows</cp:lastModifiedBy>
  <cp:revision>479</cp:revision>
  <cp:lastPrinted>2025-12-30T07:27:25Z</cp:lastPrinted>
  <dcterms:created xsi:type="dcterms:W3CDTF">2012-07-22T08:44:34Z</dcterms:created>
  <dcterms:modified xsi:type="dcterms:W3CDTF">2026-01-21T10:20:03Z</dcterms:modified>
</cp:coreProperties>
</file>