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87" r:id="rId2"/>
    <p:sldId id="257" r:id="rId3"/>
    <p:sldId id="288" r:id="rId4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00FF"/>
    <a:srgbClr val="CCFFFF"/>
    <a:srgbClr val="00FFFF"/>
    <a:srgbClr val="FFFF66"/>
    <a:srgbClr val="FF66CC"/>
    <a:srgbClr val="FF0066"/>
    <a:srgbClr val="0099FF"/>
    <a:srgbClr val="00FFCC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520" autoAdjust="0"/>
  </p:normalViewPr>
  <p:slideViewPr>
    <p:cSldViewPr>
      <p:cViewPr varScale="1">
        <p:scale>
          <a:sx n="104" d="100"/>
          <a:sy n="104" d="100"/>
        </p:scale>
        <p:origin x="18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2C2FD3F-4F42-4A2D-8F90-F4E26A33C792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6D18092-BE67-451B-BB5C-993530A175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2714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1pPr>
            <a:lvl2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2pPr>
            <a:lvl3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3pPr>
            <a:lvl4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4pPr>
            <a:lvl5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5pPr>
            <a:lvl6pPr marL="2204550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6pPr>
            <a:lvl7pPr marL="2605377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7pPr>
            <a:lvl8pPr marL="3006204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8pPr>
            <a:lvl9pPr marL="3407032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fld id="{ECAE8C00-7076-4E51-8309-87E81D681B2E}" type="slidenum">
              <a:rPr lang="ru-RU">
                <a:solidFill>
                  <a:srgbClr val="000000"/>
                </a:solidFill>
                <a:latin typeface="Times New Roman" pitchFamily="16" charset="0"/>
              </a:rPr>
              <a:pPr eaLnBrk="1"/>
              <a:t>1</a:t>
            </a:fld>
            <a:endParaRPr 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07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5650"/>
            <a:ext cx="4960938" cy="37211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82" y="4715723"/>
            <a:ext cx="5438711" cy="4468069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133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2D7C29-BD31-41C3-A423-F20D8AFF468E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802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D18092-BE67-451B-BB5C-993530A17579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4038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7CDA5-9961-4AA9-8936-A2042540C653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DBEED-85F5-4CC5-B3D9-DC3CB1983E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35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196BF-0266-4A2D-9DEE-B548F97DE2F8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36D54-E543-417E-9107-7DF2A1369E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73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4FC0E-0EC4-4976-9155-09C25128A84B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B66A1-6EAD-4B36-AA7E-7B6A2C3FEB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238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ABCA8-3406-4C4D-B903-7341FF837471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D7A3D-33A9-4730-9D90-8DC8344717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96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71611-A861-4947-983B-ABEAE27D9F5A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728AB-1B1C-4227-BCA4-A4BC35F8EC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792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06C64-7CC0-4D42-88A8-AC8234E8DF43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98986-DD8A-40FA-9135-2E5A3DA4FE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833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29EB3-7C0D-4EAB-9D8E-5EA4C6967B4C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3D31D-85E2-401E-B394-15458B3839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685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4B3D7-707D-47CC-8F25-A3D58F8C844B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A121A-C022-4D53-B143-87370E6C63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379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B4480-2AA5-43F9-92AA-1BAF02E3C646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74FAD-FC7E-4429-B908-E815FFE3B5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308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00AFB-F942-4B14-9A3F-6D8846183F16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4D194-5020-4EB6-80DB-8A41CB2748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155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4B569-6385-4A65-9A1C-E49086629906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60766-A2F9-4CEB-9A20-975DC3B66F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05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F0781D-7C41-47F4-8CB2-53744C58CEC1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21DCA7-B9CE-4A4F-9FA2-A72FDD55EC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548680"/>
            <a:ext cx="7488832" cy="1437973"/>
          </a:xfrm>
          <a:prstGeom prst="rect">
            <a:avLst/>
          </a:prstGeom>
        </p:spPr>
        <p:txBody>
          <a:bodyPr wrap="square" lIns="82945" tIns="41473" rIns="82945" bIns="4147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800" b="1" u="sng" spc="45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6BA71433-E3F9-4C48-A84D-FBDCD1183571}"/>
              </a:ext>
            </a:extLst>
          </p:cNvPr>
          <p:cNvSpPr txBox="1"/>
          <p:nvPr/>
        </p:nvSpPr>
        <p:spPr>
          <a:xfrm>
            <a:off x="992427" y="1844824"/>
            <a:ext cx="734481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3600" b="1" dirty="0" smtClean="0">
                <a:solidFill>
                  <a:prstClr val="black"/>
                </a:solidFill>
              </a:rPr>
              <a:t>2024–2025 </a:t>
            </a:r>
            <a:r>
              <a:rPr lang="ru-RU" sz="3600" b="1" dirty="0" err="1">
                <a:solidFill>
                  <a:prstClr val="black"/>
                </a:solidFill>
              </a:rPr>
              <a:t>оқу</a:t>
            </a:r>
            <a:r>
              <a:rPr lang="ru-RU" sz="3600" b="1" dirty="0">
                <a:solidFill>
                  <a:prstClr val="black"/>
                </a:solidFill>
              </a:rPr>
              <a:t> </a:t>
            </a:r>
            <a:r>
              <a:rPr lang="ru-RU" sz="3600" b="1" dirty="0" err="1">
                <a:solidFill>
                  <a:prstClr val="black"/>
                </a:solidFill>
              </a:rPr>
              <a:t>жылының</a:t>
            </a:r>
            <a:r>
              <a:rPr lang="ru-RU" sz="3600" b="1" dirty="0">
                <a:solidFill>
                  <a:prstClr val="black"/>
                </a:solidFill>
              </a:rPr>
              <a:t> </a:t>
            </a:r>
            <a:r>
              <a:rPr lang="ru-RU" sz="3600" b="1" dirty="0" smtClean="0">
                <a:solidFill>
                  <a:prstClr val="black"/>
                </a:solidFill>
              </a:rPr>
              <a:t>2-тоқсан </a:t>
            </a:r>
            <a:r>
              <a:rPr lang="ru-RU" sz="3600" b="1" dirty="0" err="1">
                <a:solidFill>
                  <a:prstClr val="black"/>
                </a:solidFill>
              </a:rPr>
              <a:t>нәтижелері</a:t>
            </a:r>
            <a:r>
              <a:rPr lang="ru-RU" sz="3600" b="1" dirty="0">
                <a:solidFill>
                  <a:prstClr val="black"/>
                </a:solidFill>
              </a:rPr>
              <a:t> </a:t>
            </a:r>
            <a:r>
              <a:rPr lang="ru-RU" sz="3600" b="1" dirty="0" err="1">
                <a:solidFill>
                  <a:prstClr val="black"/>
                </a:solidFill>
              </a:rPr>
              <a:t>бойынша</a:t>
            </a:r>
            <a:r>
              <a:rPr lang="ru-RU" sz="3600" b="1" dirty="0">
                <a:solidFill>
                  <a:prstClr val="black"/>
                </a:solidFill>
              </a:rPr>
              <a:t> </a:t>
            </a:r>
            <a:r>
              <a:rPr lang="ru-RU" sz="3600" b="1" dirty="0" err="1">
                <a:solidFill>
                  <a:prstClr val="black"/>
                </a:solidFill>
              </a:rPr>
              <a:t>оқушылардың</a:t>
            </a:r>
            <a:r>
              <a:rPr lang="ru-RU" sz="3600" b="1" dirty="0">
                <a:solidFill>
                  <a:prstClr val="black"/>
                </a:solidFill>
              </a:rPr>
              <a:t> </a:t>
            </a:r>
            <a:r>
              <a:rPr lang="ru-RU" sz="3600" b="1" dirty="0" err="1">
                <a:solidFill>
                  <a:prstClr val="black"/>
                </a:solidFill>
              </a:rPr>
              <a:t>білім</a:t>
            </a:r>
            <a:r>
              <a:rPr lang="ru-RU" sz="3600" b="1" dirty="0">
                <a:solidFill>
                  <a:prstClr val="black"/>
                </a:solidFill>
              </a:rPr>
              <a:t> </a:t>
            </a:r>
            <a:r>
              <a:rPr lang="ru-RU" sz="3600" b="1" dirty="0" err="1">
                <a:solidFill>
                  <a:prstClr val="black"/>
                </a:solidFill>
              </a:rPr>
              <a:t>сапасын</a:t>
            </a:r>
            <a:r>
              <a:rPr lang="ru-RU" sz="3600" b="1" dirty="0">
                <a:solidFill>
                  <a:prstClr val="black"/>
                </a:solidFill>
              </a:rPr>
              <a:t> </a:t>
            </a:r>
            <a:r>
              <a:rPr lang="ru-RU" sz="3600" b="1" dirty="0" err="1">
                <a:solidFill>
                  <a:prstClr val="black"/>
                </a:solidFill>
              </a:rPr>
              <a:t>талдау</a:t>
            </a:r>
            <a:endParaRPr lang="ru-RU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03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803" name="Group 4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7105053"/>
              </p:ext>
            </p:extLst>
          </p:nvPr>
        </p:nvGraphicFramePr>
        <p:xfrm>
          <a:off x="251520" y="188640"/>
          <a:ext cx="8568952" cy="6192688"/>
        </p:xfrm>
        <a:graphic>
          <a:graphicData uri="http://schemas.openxmlformats.org/drawingml/2006/table">
            <a:tbl>
              <a:tblPr/>
              <a:tblGrid>
                <a:gridCol w="27857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6315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7473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4526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8591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334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2023–2024 </a:t>
                      </a:r>
                      <a:r>
                        <a:rPr kumimoji="0" lang="ru-RU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оқу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жылы</a:t>
                      </a:r>
                      <a:endParaRPr kumimoji="0" lang="ru-RU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1-тоқсан 2024–2025 </a:t>
                      </a:r>
                      <a:r>
                        <a:rPr kumimoji="0" lang="ru-RU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оқу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жылы</a:t>
                      </a:r>
                      <a:endParaRPr kumimoji="0" lang="ru-RU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2-тоқсан 2024–2025 </a:t>
                      </a:r>
                      <a:r>
                        <a:rPr kumimoji="0" lang="ru-RU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оқу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жылы</a:t>
                      </a:r>
                      <a:endParaRPr kumimoji="0" lang="ru-RU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571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Жалпы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білім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беру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сыныптары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397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368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368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85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Түзету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сыныптары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173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170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167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85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Келді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85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Шығарылды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31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Жалпы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оқушылар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саны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583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538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535                   </a:t>
                      </a:r>
                      <a:endParaRPr kumimoji="0" lang="ru-RU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85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Үздік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оқушылар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 (+6)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85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Жақсы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оқушылар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165 (+14)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663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үлгерімі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төмен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оқушылар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785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Аттестат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алмағандар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785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үлгерімі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99,82%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99,8%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,8%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785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Білім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сапасы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46,45%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37,53%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41,98% (+4,45%)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="" xmlns:a16="http://schemas.microsoft.com/office/drawing/2014/main" id="{394C5262-FD64-461E-78C8-6B96C8F6D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4187720"/>
              </p:ext>
            </p:extLst>
          </p:nvPr>
        </p:nvGraphicFramePr>
        <p:xfrm>
          <a:off x="323528" y="1004508"/>
          <a:ext cx="8352927" cy="5538532"/>
        </p:xfrm>
        <a:graphic>
          <a:graphicData uri="http://schemas.openxmlformats.org/drawingml/2006/table">
            <a:tbl>
              <a:tblPr/>
              <a:tblGrid>
                <a:gridCol w="1512168">
                  <a:extLst>
                    <a:ext uri="{9D8B030D-6E8A-4147-A177-3AD203B41FA5}">
                      <a16:colId xmlns="" xmlns:a16="http://schemas.microsoft.com/office/drawing/2014/main" val="355122974"/>
                    </a:ext>
                  </a:extLst>
                </a:gridCol>
                <a:gridCol w="1047371">
                  <a:extLst>
                    <a:ext uri="{9D8B030D-6E8A-4147-A177-3AD203B41FA5}">
                      <a16:colId xmlns="" xmlns:a16="http://schemas.microsoft.com/office/drawing/2014/main" val="3557358596"/>
                    </a:ext>
                  </a:extLst>
                </a:gridCol>
                <a:gridCol w="1008558">
                  <a:extLst>
                    <a:ext uri="{9D8B030D-6E8A-4147-A177-3AD203B41FA5}">
                      <a16:colId xmlns="" xmlns:a16="http://schemas.microsoft.com/office/drawing/2014/main" val="2759824425"/>
                    </a:ext>
                  </a:extLst>
                </a:gridCol>
                <a:gridCol w="1652483">
                  <a:extLst>
                    <a:ext uri="{9D8B030D-6E8A-4147-A177-3AD203B41FA5}">
                      <a16:colId xmlns="" xmlns:a16="http://schemas.microsoft.com/office/drawing/2014/main" val="3643702291"/>
                    </a:ext>
                  </a:extLst>
                </a:gridCol>
                <a:gridCol w="3132347">
                  <a:extLst>
                    <a:ext uri="{9D8B030D-6E8A-4147-A177-3AD203B41FA5}">
                      <a16:colId xmlns="" xmlns:a16="http://schemas.microsoft.com/office/drawing/2014/main" val="2994187195"/>
                    </a:ext>
                  </a:extLst>
                </a:gridCol>
              </a:tblGrid>
              <a:tr h="74005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2024–2025 </a:t>
                      </a:r>
                      <a:r>
                        <a:rPr kumimoji="0" lang="ru-RU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оқу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жылының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1-тоқсаны</a:t>
                      </a:r>
                      <a:endParaRPr kumimoji="0" lang="ru-RU" sz="2000" b="1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2024–2025 </a:t>
                      </a:r>
                      <a:r>
                        <a:rPr kumimoji="0" lang="ru-RU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оқу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жылының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2-тоқсаны</a:t>
                      </a:r>
                      <a:endParaRPr kumimoji="0" lang="ru-RU" sz="2000" b="1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111" marR="77111" marT="38555" marB="3855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20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Бір</a:t>
                      </a:r>
                      <a:r>
                        <a:rPr kumimoji="0" lang="ru-RU" sz="2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0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немесе</a:t>
                      </a:r>
                      <a:r>
                        <a:rPr kumimoji="0" lang="ru-RU" sz="2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0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екі</a:t>
                      </a:r>
                      <a:r>
                        <a:rPr kumimoji="0" lang="ru-RU" sz="2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«3» </a:t>
                      </a:r>
                      <a:r>
                        <a:rPr kumimoji="0" lang="ru-RU" sz="20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алған</a:t>
                      </a:r>
                      <a:r>
                        <a:rPr kumimoji="0" lang="ru-RU" sz="2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0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оқушылар</a:t>
                      </a:r>
                      <a:r>
                        <a:rPr kumimoji="0" lang="ru-RU" sz="20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000" b="1" i="0" u="none" strike="noStrike" kern="1200" cap="none" spc="0" normalizeH="0" baseline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резерві</a:t>
                      </a:r>
                      <a:endParaRPr kumimoji="0" lang="ru-RU" sz="20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111" marR="77111" marT="38555" marB="3855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083906561"/>
                  </a:ext>
                </a:extLst>
              </a:tr>
              <a:tr h="303886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</a:t>
                      </a:r>
                      <a:endParaRPr lang="ru-RU" sz="16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динамика</a:t>
                      </a: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393400268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 </a:t>
                      </a:r>
                      <a:r>
                        <a:rPr kumimoji="0" lang="ru-RU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33,3%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39,58%</a:t>
                      </a: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+6,28%</a:t>
                      </a: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«А» - 1, 2 «Б» - 1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526911137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 </a:t>
                      </a:r>
                      <a:r>
                        <a:rPr kumimoji="0" lang="ru-RU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42,11%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46,43%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+4,32%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«Б» - 1              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766813195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4 </a:t>
                      </a:r>
                      <a:r>
                        <a:rPr kumimoji="0" lang="ru-RU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44,07%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50,85%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+6,78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«А» - 2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330417420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1–4 </a:t>
                      </a:r>
                      <a:r>
                        <a:rPr lang="ru-RU" sz="16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сыныптар</a:t>
                      </a:r>
                      <a:endParaRPr lang="ru-RU" sz="16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40,24%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46,01%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+5,77%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461764775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«А» – 2</a:t>
                      </a:r>
                      <a:r>
                        <a:rPr kumimoji="0" lang="ru-RU" sz="16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«Б» – 3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756082355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6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40,74%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47,27%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+6,53%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«А»-2, 6 «Б»-1, 6 «В» - 1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21734971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7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41,67%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+1,67%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712081446"/>
                  </a:ext>
                </a:extLst>
              </a:tr>
              <a:tr h="3131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8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39,44%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42,25%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+2,81%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999584282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9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31,34%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35,94%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+4,6%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297175328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5–9 </a:t>
                      </a:r>
                      <a:r>
                        <a:rPr lang="ru-RU" sz="16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сыныптар</a:t>
                      </a:r>
                      <a:endParaRPr lang="ru-RU" sz="16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36,42%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+3,58%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886114921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10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27,27%</a:t>
                      </a:r>
                      <a:endParaRPr lang="ru-RU" sz="1600" b="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36,36%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+9,09%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608824418"/>
                  </a:ext>
                </a:extLst>
              </a:tr>
              <a:tr h="57562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10–11 </a:t>
                      </a:r>
                      <a:r>
                        <a:rPr lang="ru-RU" sz="16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сыныптар</a:t>
                      </a:r>
                      <a:endParaRPr lang="ru-RU" sz="16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27,27%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36,36%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+9,09%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408576186"/>
                  </a:ext>
                </a:extLst>
              </a:tr>
              <a:tr h="682666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Мектеп</a:t>
                      </a: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endParaRPr lang="ru-RU" sz="16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37,53%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41,98%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+4,45%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44,94%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970875119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611560" y="260648"/>
            <a:ext cx="82809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dirty="0" err="1"/>
              <a:t>Оқушылардың</a:t>
            </a:r>
            <a:r>
              <a:rPr lang="ru-RU" sz="2000" dirty="0"/>
              <a:t> </a:t>
            </a:r>
            <a:r>
              <a:rPr lang="ru-RU" sz="2000" dirty="0" err="1"/>
              <a:t>оқудан</a:t>
            </a:r>
            <a:r>
              <a:rPr lang="ru-RU" sz="2000" dirty="0"/>
              <a:t> </a:t>
            </a:r>
            <a:r>
              <a:rPr lang="ru-RU" sz="2000" dirty="0" err="1"/>
              <a:t>меңгеруі</a:t>
            </a:r>
            <a:r>
              <a:rPr lang="ru-RU" sz="2000" dirty="0"/>
              <a:t> мен </a:t>
            </a:r>
            <a:r>
              <a:rPr lang="ru-RU" sz="2000" dirty="0" err="1"/>
              <a:t>білім</a:t>
            </a:r>
            <a:r>
              <a:rPr lang="ru-RU" sz="2000" dirty="0"/>
              <a:t> </a:t>
            </a:r>
            <a:r>
              <a:rPr lang="ru-RU" sz="2000" dirty="0" err="1"/>
              <a:t>сапасының</a:t>
            </a:r>
            <a:r>
              <a:rPr lang="ru-RU" sz="2000" dirty="0"/>
              <a:t> </a:t>
            </a:r>
            <a:r>
              <a:rPr lang="ru-RU" sz="2000" dirty="0" err="1"/>
              <a:t>қалыптасу</a:t>
            </a:r>
            <a:r>
              <a:rPr lang="ru-RU" sz="2000" dirty="0"/>
              <a:t> </a:t>
            </a:r>
            <a:r>
              <a:rPr lang="ru-RU" sz="2000" dirty="0" err="1"/>
              <a:t>деңгейінің</a:t>
            </a:r>
            <a:r>
              <a:rPr lang="ru-RU" sz="2000" dirty="0"/>
              <a:t> </a:t>
            </a:r>
            <a:r>
              <a:rPr lang="ru-RU" sz="2000" dirty="0" err="1"/>
              <a:t>сыныптар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мектеп</a:t>
            </a:r>
            <a:r>
              <a:rPr lang="ru-RU" sz="2000" dirty="0"/>
              <a:t> </a:t>
            </a:r>
            <a:r>
              <a:rPr lang="ru-RU" sz="2000" dirty="0" err="1"/>
              <a:t>бойынша</a:t>
            </a:r>
            <a:r>
              <a:rPr lang="ru-RU" sz="2000" dirty="0"/>
              <a:t> </a:t>
            </a:r>
            <a:r>
              <a:rPr lang="ru-RU" sz="2000" dirty="0" err="1" smtClean="0"/>
              <a:t>нәтижелері</a:t>
            </a:r>
            <a:endParaRPr lang="ru-RU" sz="2000" dirty="0" smtClean="0"/>
          </a:p>
          <a:p>
            <a:pPr lvl="0" algn="ctr"/>
            <a:endParaRPr lang="ru-RU" sz="2000" b="1" i="1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944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3684</TotalTime>
  <Words>315</Words>
  <Application>Microsoft Office PowerPoint</Application>
  <PresentationFormat>Экран (4:3)</PresentationFormat>
  <Paragraphs>125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MS Gothic</vt:lpstr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 Владимировна</dc:creator>
  <cp:lastModifiedBy>Пользователь Windows</cp:lastModifiedBy>
  <cp:revision>469</cp:revision>
  <cp:lastPrinted>2025-01-08T04:24:44Z</cp:lastPrinted>
  <dcterms:created xsi:type="dcterms:W3CDTF">2012-07-22T08:44:34Z</dcterms:created>
  <dcterms:modified xsi:type="dcterms:W3CDTF">2026-01-21T10:02:14Z</dcterms:modified>
</cp:coreProperties>
</file>