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87" r:id="rId2"/>
    <p:sldId id="299" r:id="rId3"/>
    <p:sldId id="300" r:id="rId4"/>
  </p:sldIdLst>
  <p:sldSz cx="9144000" cy="6858000" type="screen4x3"/>
  <p:notesSz cx="6797675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3333FF"/>
    <a:srgbClr val="CCFFFF"/>
    <a:srgbClr val="00FFFF"/>
    <a:srgbClr val="FFFF66"/>
    <a:srgbClr val="FF66CC"/>
    <a:srgbClr val="FF0066"/>
    <a:srgbClr val="0099FF"/>
    <a:srgbClr val="00FFCC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520" autoAdjust="0"/>
  </p:normalViewPr>
  <p:slideViewPr>
    <p:cSldViewPr>
      <p:cViewPr varScale="1">
        <p:scale>
          <a:sx n="104" d="100"/>
          <a:sy n="104" d="100"/>
        </p:scale>
        <p:origin x="182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2C2FD3F-4F42-4A2D-8F90-F4E26A33C792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6D18092-BE67-451B-BB5C-993530A175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12714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1pPr>
            <a:lvl2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2pPr>
            <a:lvl3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3pPr>
            <a:lvl4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4pPr>
            <a:lvl5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5pPr>
            <a:lvl6pPr marL="2204550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6pPr>
            <a:lvl7pPr marL="2605377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7pPr>
            <a:lvl8pPr marL="3006204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8pPr>
            <a:lvl9pPr marL="3407032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9pPr>
          </a:lstStyle>
          <a:p>
            <a:pPr eaLnBrk="1"/>
            <a:fld id="{ECAE8C00-7076-4E51-8309-87E81D681B2E}" type="slidenum">
              <a:rPr lang="ru-RU">
                <a:solidFill>
                  <a:srgbClr val="000000"/>
                </a:solidFill>
                <a:latin typeface="Times New Roman" pitchFamily="16" charset="0"/>
              </a:rPr>
              <a:pPr eaLnBrk="1"/>
              <a:t>1</a:t>
            </a:fld>
            <a:endParaRPr lang="ru-RU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07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55650"/>
            <a:ext cx="4960938" cy="37211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07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79482" y="4715723"/>
            <a:ext cx="5438711" cy="4468069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41331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37CDA5-9961-4AA9-8936-A2042540C653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5DBEED-85F5-4CC5-B3D9-DC3CB1983E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8359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3196BF-0266-4A2D-9DEE-B548F97DE2F8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D36D54-E543-417E-9107-7DF2A1369E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0735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4FC0E-0EC4-4976-9155-09C25128A84B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8B66A1-6EAD-4B36-AA7E-7B6A2C3FEB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1238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ABCA8-3406-4C4D-B903-7341FF837471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D7A3D-33A9-4730-9D90-8DC8344717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4963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F71611-A861-4947-983B-ABEAE27D9F5A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E728AB-1B1C-4227-BCA4-A4BC35F8EC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5792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706C64-7CC0-4D42-88A8-AC8234E8DF43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98986-DD8A-40FA-9135-2E5A3DA4FE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4833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429EB3-7C0D-4EAB-9D8E-5EA4C6967B4C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83D31D-85E2-401E-B394-15458B3839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6685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C4B3D7-707D-47CC-8F25-A3D58F8C844B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3A121A-C022-4D53-B143-87370E6C63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7379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B4480-2AA5-43F9-92AA-1BAF02E3C646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74FAD-FC7E-4429-B908-E815FFE3B5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9308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100AFB-F942-4B14-9A3F-6D8846183F16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74D194-5020-4EB6-80DB-8A41CB2748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3155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14B569-6385-4A65-9A1C-E49086629906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960766-A2F9-4CEB-9A20-975DC3B66F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1050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5F0781D-7C41-47F4-8CB2-53744C58CEC1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121DCA7-B9CE-4A4F-9FA2-A72FDD55EC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548680"/>
            <a:ext cx="7488832" cy="1437973"/>
          </a:xfrm>
          <a:prstGeom prst="rect">
            <a:avLst/>
          </a:prstGeom>
        </p:spPr>
        <p:txBody>
          <a:bodyPr wrap="square" lIns="82945" tIns="41473" rIns="82945" bIns="41473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8800" b="1" u="sng" spc="45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BA71433-E3F9-4C48-A84D-FBDCD1183571}"/>
              </a:ext>
            </a:extLst>
          </p:cNvPr>
          <p:cNvSpPr txBox="1"/>
          <p:nvPr/>
        </p:nvSpPr>
        <p:spPr>
          <a:xfrm>
            <a:off x="949005" y="1996850"/>
            <a:ext cx="734481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sz="3600" b="1" dirty="0"/>
              <a:t>2024–2025 </a:t>
            </a:r>
            <a:r>
              <a:rPr lang="ru-RU" sz="3600" b="1" dirty="0" err="1"/>
              <a:t>оқу</a:t>
            </a:r>
            <a:r>
              <a:rPr lang="ru-RU" sz="3600" b="1" dirty="0"/>
              <a:t> </a:t>
            </a:r>
            <a:r>
              <a:rPr lang="ru-RU" sz="3600" b="1" dirty="0" err="1"/>
              <a:t>жылының</a:t>
            </a:r>
            <a:r>
              <a:rPr lang="ru-RU" sz="3600" b="1" dirty="0"/>
              <a:t> </a:t>
            </a:r>
            <a:r>
              <a:rPr lang="ru-RU" sz="3600" b="1" dirty="0" err="1"/>
              <a:t>қорытындысы</a:t>
            </a:r>
            <a:r>
              <a:rPr lang="ru-RU" sz="3600" b="1" dirty="0"/>
              <a:t> </a:t>
            </a:r>
            <a:r>
              <a:rPr lang="ru-RU" sz="3600" b="1" dirty="0" err="1"/>
              <a:t>бойынша</a:t>
            </a:r>
            <a:r>
              <a:rPr lang="ru-RU" sz="3600" b="1" dirty="0"/>
              <a:t> </a:t>
            </a:r>
            <a:r>
              <a:rPr lang="ru-RU" sz="3600" b="1" dirty="0" err="1"/>
              <a:t>оқушылардың</a:t>
            </a:r>
            <a:r>
              <a:rPr lang="ru-RU" sz="3600" b="1" dirty="0"/>
              <a:t> </a:t>
            </a:r>
            <a:r>
              <a:rPr lang="ru-RU" sz="3600" b="1" dirty="0" err="1"/>
              <a:t>білім</a:t>
            </a:r>
            <a:r>
              <a:rPr lang="ru-RU" sz="3600" b="1" dirty="0"/>
              <a:t> </a:t>
            </a:r>
            <a:r>
              <a:rPr lang="ru-RU" sz="3600" b="1" dirty="0" err="1"/>
              <a:t>нәтижелерін</a:t>
            </a:r>
            <a:r>
              <a:rPr lang="ru-RU" sz="3600" b="1" dirty="0"/>
              <a:t> </a:t>
            </a:r>
            <a:r>
              <a:rPr lang="ru-RU" sz="3600" b="1" dirty="0" err="1"/>
              <a:t>талдау</a:t>
            </a:r>
            <a:endParaRPr lang="ru-RU" sz="36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6035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FD6AA475-83A7-4D45-B52E-58AB2102D7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856" y="2649774"/>
            <a:ext cx="8388932" cy="3803562"/>
          </a:xfrm>
          <a:prstGeom prst="rect">
            <a:avLst/>
          </a:prstGeom>
        </p:spPr>
      </p:pic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xmlns="" id="{B40CE46E-5FBE-4D73-974D-D24A61B169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3559463"/>
              </p:ext>
            </p:extLst>
          </p:nvPr>
        </p:nvGraphicFramePr>
        <p:xfrm>
          <a:off x="440856" y="776804"/>
          <a:ext cx="8262287" cy="1813560"/>
        </p:xfrm>
        <a:graphic>
          <a:graphicData uri="http://schemas.openxmlformats.org/drawingml/2006/table">
            <a:tbl>
              <a:tblPr firstRow="1" firstCol="1" bandRow="1"/>
              <a:tblGrid>
                <a:gridCol w="2216081">
                  <a:extLst>
                    <a:ext uri="{9D8B030D-6E8A-4147-A177-3AD203B41FA5}">
                      <a16:colId xmlns:a16="http://schemas.microsoft.com/office/drawing/2014/main" xmlns="" val="627747188"/>
                    </a:ext>
                  </a:extLst>
                </a:gridCol>
                <a:gridCol w="825129">
                  <a:extLst>
                    <a:ext uri="{9D8B030D-6E8A-4147-A177-3AD203B41FA5}">
                      <a16:colId xmlns:a16="http://schemas.microsoft.com/office/drawing/2014/main" xmlns="" val="3987874751"/>
                    </a:ext>
                  </a:extLst>
                </a:gridCol>
                <a:gridCol w="825129">
                  <a:extLst>
                    <a:ext uri="{9D8B030D-6E8A-4147-A177-3AD203B41FA5}">
                      <a16:colId xmlns:a16="http://schemas.microsoft.com/office/drawing/2014/main" xmlns="" val="3934061307"/>
                    </a:ext>
                  </a:extLst>
                </a:gridCol>
                <a:gridCol w="899494">
                  <a:extLst>
                    <a:ext uri="{9D8B030D-6E8A-4147-A177-3AD203B41FA5}">
                      <a16:colId xmlns:a16="http://schemas.microsoft.com/office/drawing/2014/main" xmlns="" val="507866070"/>
                    </a:ext>
                  </a:extLst>
                </a:gridCol>
                <a:gridCol w="917601">
                  <a:extLst>
                    <a:ext uri="{9D8B030D-6E8A-4147-A177-3AD203B41FA5}">
                      <a16:colId xmlns:a16="http://schemas.microsoft.com/office/drawing/2014/main" xmlns="" val="2995138559"/>
                    </a:ext>
                  </a:extLst>
                </a:gridCol>
                <a:gridCol w="549655">
                  <a:extLst>
                    <a:ext uri="{9D8B030D-6E8A-4147-A177-3AD203B41FA5}">
                      <a16:colId xmlns:a16="http://schemas.microsoft.com/office/drawing/2014/main" xmlns="" val="223788272"/>
                    </a:ext>
                  </a:extLst>
                </a:gridCol>
                <a:gridCol w="749471">
                  <a:extLst>
                    <a:ext uri="{9D8B030D-6E8A-4147-A177-3AD203B41FA5}">
                      <a16:colId xmlns:a16="http://schemas.microsoft.com/office/drawing/2014/main" xmlns="" val="3964657320"/>
                    </a:ext>
                  </a:extLst>
                </a:gridCol>
                <a:gridCol w="1279727">
                  <a:extLst>
                    <a:ext uri="{9D8B030D-6E8A-4147-A177-3AD203B41FA5}">
                      <a16:colId xmlns:a16="http://schemas.microsoft.com/office/drawing/2014/main" xmlns="" val="2472662429"/>
                    </a:ext>
                  </a:extLst>
                </a:gridCol>
              </a:tblGrid>
              <a:tr h="12573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Уровни обучения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Количество обучающихся/качество знаний (%)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Динамика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675" marR="66675" marT="66675" marB="6667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40553658"/>
                  </a:ext>
                </a:extLst>
              </a:tr>
              <a:tr h="27368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2022-2023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учебный год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2023-2024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учебный год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2024-2025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учебный год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94882613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Начальное звено (2-4)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258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43,15%</a:t>
                      </a: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230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48,62%</a:t>
                      </a: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220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48,15%</a:t>
                      </a: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+5</a:t>
                      </a: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%</a:t>
                      </a: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63790938"/>
                  </a:ext>
                </a:extLst>
              </a:tr>
              <a:tr h="1639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Среднее звено (5-10)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341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40,47%</a:t>
                      </a:r>
                      <a:endParaRPr lang="ru-RU" sz="1400" b="1" kern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340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45,29%</a:t>
                      </a:r>
                      <a:endParaRPr lang="ru-RU" sz="1400" b="1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304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47,78%</a:t>
                      </a: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+7</a:t>
                      </a: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,31%</a:t>
                      </a: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222421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Всего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599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41</a:t>
                      </a: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,45%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570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46</a:t>
                      </a: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,45%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524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47,64%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+1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,19%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00679950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xmlns="" id="{14B59162-217C-4717-AAD8-364DEE5569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540" y="484417"/>
            <a:ext cx="930962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Таблица 1. Динамика качества знаний в разрезе 3-х лет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rgbClr val="0000FF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3318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>
            <a:extLst>
              <a:ext uri="{FF2B5EF4-FFF2-40B4-BE49-F238E27FC236}">
                <a16:creationId xmlns:a16="http://schemas.microsoft.com/office/drawing/2014/main" xmlns="" id="{0095265E-C2B3-4DBF-8712-5696FF695E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699" y="332656"/>
            <a:ext cx="8233876" cy="30777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Таблица 2. Динамика качества знаний обучающихся в разрезе предметов (%)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rgbClr val="0000FF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xmlns="" id="{6CB6D838-A798-490D-BBC3-A1A659D7D2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9829593"/>
              </p:ext>
            </p:extLst>
          </p:nvPr>
        </p:nvGraphicFramePr>
        <p:xfrm>
          <a:off x="454699" y="640434"/>
          <a:ext cx="8233877" cy="5884910"/>
        </p:xfrm>
        <a:graphic>
          <a:graphicData uri="http://schemas.openxmlformats.org/drawingml/2006/table">
            <a:tbl>
              <a:tblPr firstRow="1" firstCol="1" bandRow="1"/>
              <a:tblGrid>
                <a:gridCol w="2417914">
                  <a:extLst>
                    <a:ext uri="{9D8B030D-6E8A-4147-A177-3AD203B41FA5}">
                      <a16:colId xmlns:a16="http://schemas.microsoft.com/office/drawing/2014/main" xmlns="" val="441194006"/>
                    </a:ext>
                  </a:extLst>
                </a:gridCol>
                <a:gridCol w="530341">
                  <a:extLst>
                    <a:ext uri="{9D8B030D-6E8A-4147-A177-3AD203B41FA5}">
                      <a16:colId xmlns:a16="http://schemas.microsoft.com/office/drawing/2014/main" xmlns="" val="576253365"/>
                    </a:ext>
                  </a:extLst>
                </a:gridCol>
                <a:gridCol w="502700">
                  <a:extLst>
                    <a:ext uri="{9D8B030D-6E8A-4147-A177-3AD203B41FA5}">
                      <a16:colId xmlns:a16="http://schemas.microsoft.com/office/drawing/2014/main" xmlns="" val="3904776470"/>
                    </a:ext>
                  </a:extLst>
                </a:gridCol>
                <a:gridCol w="567194">
                  <a:extLst>
                    <a:ext uri="{9D8B030D-6E8A-4147-A177-3AD203B41FA5}">
                      <a16:colId xmlns:a16="http://schemas.microsoft.com/office/drawing/2014/main" xmlns="" val="1550475139"/>
                    </a:ext>
                  </a:extLst>
                </a:gridCol>
                <a:gridCol w="567194">
                  <a:extLst>
                    <a:ext uri="{9D8B030D-6E8A-4147-A177-3AD203B41FA5}">
                      <a16:colId xmlns:a16="http://schemas.microsoft.com/office/drawing/2014/main" xmlns="" val="3768779358"/>
                    </a:ext>
                  </a:extLst>
                </a:gridCol>
                <a:gridCol w="507307">
                  <a:extLst>
                    <a:ext uri="{9D8B030D-6E8A-4147-A177-3AD203B41FA5}">
                      <a16:colId xmlns:a16="http://schemas.microsoft.com/office/drawing/2014/main" xmlns="" val="3357529692"/>
                    </a:ext>
                  </a:extLst>
                </a:gridCol>
                <a:gridCol w="586772">
                  <a:extLst>
                    <a:ext uri="{9D8B030D-6E8A-4147-A177-3AD203B41FA5}">
                      <a16:colId xmlns:a16="http://schemas.microsoft.com/office/drawing/2014/main" xmlns="" val="2026165645"/>
                    </a:ext>
                  </a:extLst>
                </a:gridCol>
                <a:gridCol w="607501">
                  <a:extLst>
                    <a:ext uri="{9D8B030D-6E8A-4147-A177-3AD203B41FA5}">
                      <a16:colId xmlns:a16="http://schemas.microsoft.com/office/drawing/2014/main" xmlns="" val="1103576006"/>
                    </a:ext>
                  </a:extLst>
                </a:gridCol>
                <a:gridCol w="654144">
                  <a:extLst>
                    <a:ext uri="{9D8B030D-6E8A-4147-A177-3AD203B41FA5}">
                      <a16:colId xmlns:a16="http://schemas.microsoft.com/office/drawing/2014/main" xmlns="" val="4141551520"/>
                    </a:ext>
                  </a:extLst>
                </a:gridCol>
                <a:gridCol w="654144">
                  <a:extLst>
                    <a:ext uri="{9D8B030D-6E8A-4147-A177-3AD203B41FA5}">
                      <a16:colId xmlns:a16="http://schemas.microsoft.com/office/drawing/2014/main" xmlns="" val="1480958845"/>
                    </a:ext>
                  </a:extLst>
                </a:gridCol>
                <a:gridCol w="638666">
                  <a:extLst>
                    <a:ext uri="{9D8B030D-6E8A-4147-A177-3AD203B41FA5}">
                      <a16:colId xmlns:a16="http://schemas.microsoft.com/office/drawing/2014/main" xmlns="" val="2119731280"/>
                    </a:ext>
                  </a:extLst>
                </a:gridCol>
              </a:tblGrid>
              <a:tr h="228241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Наименование предмета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2022-2023 учебный год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2023-2024 учебный год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2024-2025 учебный год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 dirty="0"/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27549460"/>
                  </a:ext>
                </a:extLst>
              </a:tr>
              <a:tr h="10918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2-4 классы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5-10 классы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по школе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2-4 классы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5-10 классы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по школе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2-4 классы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5-10 классы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по школе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динамика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7624055"/>
                  </a:ext>
                </a:extLst>
              </a:tr>
              <a:tr h="2282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русский язык</a:t>
                      </a:r>
                      <a:endParaRPr lang="ru-RU" sz="1300" dirty="0"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50,3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47,5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48,5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60,6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57,3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58,3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51,23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52,14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51,82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+3,32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39849357"/>
                  </a:ext>
                </a:extLst>
              </a:tr>
              <a:tr h="2282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литературное чтение</a:t>
                      </a:r>
                      <a:endParaRPr lang="ru-RU" sz="1300" dirty="0"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56,9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52,6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70,6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63,1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58,64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57,2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+1,74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68732725"/>
                  </a:ext>
                </a:extLst>
              </a:tr>
              <a:tr h="2282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русская литература</a:t>
                      </a:r>
                      <a:endParaRPr lang="ru-RU" sz="1300" dirty="0"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50,1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55,81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+5,71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90290286"/>
                  </a:ext>
                </a:extLst>
              </a:tr>
              <a:tr h="2282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казахский язык</a:t>
                      </a:r>
                      <a:endParaRPr lang="ru-RU" sz="1300" dirty="0"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50,8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59,7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55,5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57,4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57,1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+6,6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82666214"/>
                  </a:ext>
                </a:extLst>
              </a:tr>
              <a:tr h="2282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казахский язык и литература</a:t>
                      </a:r>
                      <a:endParaRPr lang="ru-RU" sz="1300" dirty="0"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49,6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53,2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56,81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+7,21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89861679"/>
                  </a:ext>
                </a:extLst>
              </a:tr>
              <a:tr h="2282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английский язык</a:t>
                      </a:r>
                      <a:endParaRPr lang="ru-RU" sz="1300" dirty="0"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53,8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52,2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52,7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65,3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59,2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60,6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69,79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59,46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61,96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+9,26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3843828"/>
                  </a:ext>
                </a:extLst>
              </a:tr>
              <a:tr h="2282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математика</a:t>
                      </a:r>
                      <a:endParaRPr lang="ru-RU" sz="13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52,3</a:t>
                      </a:r>
                      <a:endParaRPr lang="ru-RU" sz="11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57,3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54,4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52,5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55,6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53,8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53,7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54,36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53,96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-0,44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94639890"/>
                  </a:ext>
                </a:extLst>
              </a:tr>
              <a:tr h="2282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алгебра</a:t>
                      </a:r>
                      <a:endParaRPr lang="ru-RU" sz="1300" dirty="0"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40,4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40,4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49,1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49,1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48,24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48,24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+7,84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62889899"/>
                  </a:ext>
                </a:extLst>
              </a:tr>
              <a:tr h="2282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геометрия</a:t>
                      </a:r>
                      <a:endParaRPr lang="ru-RU" sz="1300" dirty="0"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40,9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40,9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48,6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48,6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50,25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50,25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+9,35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61553790"/>
                  </a:ext>
                </a:extLst>
              </a:tr>
              <a:tr h="2282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информатика                          </a:t>
                      </a:r>
                      <a:endParaRPr lang="ru-RU" sz="1300" dirty="0"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71,5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71,5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83,8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83,8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79,59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79,59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+8,09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67580625"/>
                  </a:ext>
                </a:extLst>
              </a:tr>
              <a:tr h="2282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естествознание</a:t>
                      </a:r>
                      <a:endParaRPr lang="ru-RU" sz="1300" dirty="0"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66,5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65,8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73,4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67,7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70,7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61,11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73,52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65,9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+0,1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83483172"/>
                  </a:ext>
                </a:extLst>
              </a:tr>
              <a:tr h="2282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познание мира</a:t>
                      </a:r>
                      <a:endParaRPr lang="ru-RU" sz="13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75,8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75,8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83,2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83,2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74,16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74,16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-1,64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19792540"/>
                  </a:ext>
                </a:extLst>
              </a:tr>
              <a:tr h="2282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география</a:t>
                      </a:r>
                      <a:endParaRPr lang="ru-RU" sz="13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56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56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63,4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63,4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51,5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51,5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-4,5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76333940"/>
                  </a:ext>
                </a:extLst>
              </a:tr>
              <a:tr h="2282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биология</a:t>
                      </a:r>
                      <a:endParaRPr lang="ru-RU" sz="1300" dirty="0"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37,9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37,9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52,76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52,76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+14,86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56411871"/>
                  </a:ext>
                </a:extLst>
              </a:tr>
              <a:tr h="2282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физика</a:t>
                      </a:r>
                      <a:endParaRPr lang="ru-RU" sz="1300" dirty="0"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38,9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38,9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45,7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45,7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50,25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50,25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+11,35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56911745"/>
                  </a:ext>
                </a:extLst>
              </a:tr>
              <a:tr h="2282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химия</a:t>
                      </a:r>
                      <a:endParaRPr lang="ru-RU" sz="1300" dirty="0"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47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47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59,1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59,1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60,8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60,8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+13,8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44200479"/>
                  </a:ext>
                </a:extLst>
              </a:tr>
              <a:tr h="2282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всемирная история</a:t>
                      </a:r>
                      <a:endParaRPr lang="ru-RU" sz="1300" dirty="0"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58,6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58,6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63,1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63,1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59,46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59,46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+0,86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56494535"/>
                  </a:ext>
                </a:extLst>
              </a:tr>
              <a:tr h="2282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история Казахстана</a:t>
                      </a:r>
                      <a:endParaRPr lang="ru-RU" sz="1300" dirty="0"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52,4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52,4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56,2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56,2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54,96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54,96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+2,56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03189605"/>
                  </a:ext>
                </a:extLst>
              </a:tr>
              <a:tr h="2282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основы права</a:t>
                      </a:r>
                      <a:endParaRPr lang="ru-RU" sz="1300" dirty="0"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51,2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51,2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71,7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71,7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72,6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72,6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+21,4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31834384"/>
                  </a:ext>
                </a:extLst>
              </a:tr>
              <a:tr h="2282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1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ОБЩЕЕ КАЧЕСТВО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41,45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46,45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47,64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+6,19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118986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3033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3794</TotalTime>
  <Words>324</Words>
  <Application>Microsoft Office PowerPoint</Application>
  <PresentationFormat>Экран (4:3)</PresentationFormat>
  <Paragraphs>265</Paragraphs>
  <Slides>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MS Gothic</vt:lpstr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Татьяна Владимировна</dc:creator>
  <cp:lastModifiedBy>Пользователь Windows</cp:lastModifiedBy>
  <cp:revision>489</cp:revision>
  <cp:lastPrinted>2025-01-08T04:24:44Z</cp:lastPrinted>
  <dcterms:created xsi:type="dcterms:W3CDTF">2012-07-22T08:44:34Z</dcterms:created>
  <dcterms:modified xsi:type="dcterms:W3CDTF">2026-01-21T10:26:29Z</dcterms:modified>
</cp:coreProperties>
</file>