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7" r:id="rId2"/>
    <p:sldId id="257" r:id="rId3"/>
    <p:sldId id="297" r:id="rId4"/>
    <p:sldId id="298" r:id="rId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FF0066"/>
    <a:srgbClr val="CCFFFF"/>
    <a:srgbClr val="00FFFF"/>
    <a:srgbClr val="FFFF66"/>
    <a:srgbClr val="FF66CC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итогам 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-четверти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2025-2026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637447"/>
              </p:ext>
            </p:extLst>
          </p:nvPr>
        </p:nvGraphicFramePr>
        <p:xfrm>
          <a:off x="395536" y="332656"/>
          <a:ext cx="8424937" cy="6128861"/>
        </p:xfrm>
        <a:graphic>
          <a:graphicData uri="http://schemas.openxmlformats.org/drawingml/2006/table">
            <a:tbl>
              <a:tblPr/>
              <a:tblGrid>
                <a:gridCol w="31593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58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15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824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234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4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 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4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349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348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3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56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027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классов-493)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классов-48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классов-48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176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(+1,7%)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(+6,8%)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341731"/>
              </p:ext>
            </p:extLst>
          </p:nvPr>
        </p:nvGraphicFramePr>
        <p:xfrm>
          <a:off x="611560" y="1004508"/>
          <a:ext cx="8064895" cy="5499818"/>
        </p:xfrm>
        <a:graphic>
          <a:graphicData uri="http://schemas.openxmlformats.org/drawingml/2006/table">
            <a:tbl>
              <a:tblPr/>
              <a:tblGrid>
                <a:gridCol w="1273404">
                  <a:extLst>
                    <a:ext uri="{9D8B030D-6E8A-4147-A177-3AD203B41FA5}">
                      <a16:colId xmlns="" xmlns:a16="http://schemas.microsoft.com/office/drawing/2014/main" val="355122974"/>
                    </a:ext>
                  </a:extLst>
                </a:gridCol>
                <a:gridCol w="1197875">
                  <a:extLst>
                    <a:ext uri="{9D8B030D-6E8A-4147-A177-3AD203B41FA5}">
                      <a16:colId xmlns="" xmlns:a16="http://schemas.microsoft.com/office/drawing/2014/main" val="3557358596"/>
                    </a:ext>
                  </a:extLst>
                </a:gridCol>
                <a:gridCol w="973780">
                  <a:extLst>
                    <a:ext uri="{9D8B030D-6E8A-4147-A177-3AD203B41FA5}">
                      <a16:colId xmlns="" xmlns:a16="http://schemas.microsoft.com/office/drawing/2014/main" val="2759824425"/>
                    </a:ext>
                  </a:extLst>
                </a:gridCol>
                <a:gridCol w="1595501">
                  <a:extLst>
                    <a:ext uri="{9D8B030D-6E8A-4147-A177-3AD203B41FA5}">
                      <a16:colId xmlns="" xmlns:a16="http://schemas.microsoft.com/office/drawing/2014/main" val="3643702291"/>
                    </a:ext>
                  </a:extLst>
                </a:gridCol>
                <a:gridCol w="3024335">
                  <a:extLst>
                    <a:ext uri="{9D8B030D-6E8A-4147-A177-3AD203B41FA5}">
                      <a16:colId xmlns="" xmlns:a16="http://schemas.microsoft.com/office/drawing/2014/main" val="2994187195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 учащихся с одной, двумя «3»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16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«А» - 1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 3 «В» - 2              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44,64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55,36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10,72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«А» - 1, 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«Б» - 1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47,27%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+5,45%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«В» - 1</a:t>
                      </a:r>
                      <a:endParaRPr kumimoji="0" lang="ru-RU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49,23%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+5,29%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+7,24%</a:t>
                      </a:r>
                      <a:endParaRPr lang="ru-RU" sz="1600" b="1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по 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6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50,84%</a:t>
                      </a:r>
                      <a:endParaRPr kumimoji="0" lang="ru-RU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70875119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26064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</a:t>
            </a:r>
            <a:r>
              <a:rPr lang="ru-RU" sz="2000" b="1" i="1" dirty="0" err="1">
                <a:solidFill>
                  <a:srgbClr val="000000"/>
                </a:solidFill>
                <a:cs typeface="Times New Roman" pitchFamily="18" charset="0"/>
              </a:rPr>
              <a:t>обученности</a:t>
            </a:r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 и уровня </a:t>
            </a:r>
            <a:r>
              <a:rPr lang="ru-RU" sz="2000" b="1" i="1" dirty="0" err="1">
                <a:solidFill>
                  <a:srgbClr val="000000"/>
                </a:solidFill>
                <a:cs typeface="Times New Roman" pitchFamily="18" charset="0"/>
              </a:rPr>
              <a:t>сформированности</a:t>
            </a:r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 качества знаний учащихся по классам и по школе</a:t>
            </a:r>
          </a:p>
        </p:txBody>
      </p:sp>
    </p:spTree>
    <p:extLst>
      <p:ext uri="{BB962C8B-B14F-4D97-AF65-F5344CB8AC3E}">
        <p14:creationId xmlns:p14="http://schemas.microsoft.com/office/powerpoint/2010/main" val="232004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B1C5306-22D8-42BC-AF27-C157DF6F7865}"/>
              </a:ext>
            </a:extLst>
          </p:cNvPr>
          <p:cNvSpPr/>
          <p:nvPr/>
        </p:nvSpPr>
        <p:spPr>
          <a:xfrm>
            <a:off x="467544" y="26064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предметам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0829CD95-1524-DC06-66FC-B31AF80EC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56314"/>
              </p:ext>
            </p:extLst>
          </p:nvPr>
        </p:nvGraphicFramePr>
        <p:xfrm>
          <a:off x="395536" y="968534"/>
          <a:ext cx="8352927" cy="5525069"/>
        </p:xfrm>
        <a:graphic>
          <a:graphicData uri="http://schemas.openxmlformats.org/drawingml/2006/table">
            <a:tbl>
              <a:tblPr firstRow="1" firstCol="1" bandRow="1"/>
              <a:tblGrid>
                <a:gridCol w="1920150">
                  <a:extLst>
                    <a:ext uri="{9D8B030D-6E8A-4147-A177-3AD203B41FA5}">
                      <a16:colId xmlns="" xmlns:a16="http://schemas.microsoft.com/office/drawing/2014/main" val="2378013971"/>
                    </a:ext>
                  </a:extLst>
                </a:gridCol>
                <a:gridCol w="1055541">
                  <a:extLst>
                    <a:ext uri="{9D8B030D-6E8A-4147-A177-3AD203B41FA5}">
                      <a16:colId xmlns="" xmlns:a16="http://schemas.microsoft.com/office/drawing/2014/main" val="3348325436"/>
                    </a:ext>
                  </a:extLst>
                </a:gridCol>
                <a:gridCol w="771850">
                  <a:extLst>
                    <a:ext uri="{9D8B030D-6E8A-4147-A177-3AD203B41FA5}">
                      <a16:colId xmlns="" xmlns:a16="http://schemas.microsoft.com/office/drawing/2014/main" val="33758596"/>
                    </a:ext>
                  </a:extLst>
                </a:gridCol>
                <a:gridCol w="959399">
                  <a:extLst>
                    <a:ext uri="{9D8B030D-6E8A-4147-A177-3AD203B41FA5}">
                      <a16:colId xmlns="" xmlns:a16="http://schemas.microsoft.com/office/drawing/2014/main" val="2081678188"/>
                    </a:ext>
                  </a:extLst>
                </a:gridCol>
                <a:gridCol w="959399">
                  <a:extLst>
                    <a:ext uri="{9D8B030D-6E8A-4147-A177-3AD203B41FA5}">
                      <a16:colId xmlns="" xmlns:a16="http://schemas.microsoft.com/office/drawing/2014/main" val="3314248430"/>
                    </a:ext>
                  </a:extLst>
                </a:gridCol>
                <a:gridCol w="1343294">
                  <a:extLst>
                    <a:ext uri="{9D8B030D-6E8A-4147-A177-3AD203B41FA5}">
                      <a16:colId xmlns="" xmlns:a16="http://schemas.microsoft.com/office/drawing/2014/main" val="506905296"/>
                    </a:ext>
                  </a:extLst>
                </a:gridCol>
                <a:gridCol w="1343294">
                  <a:extLst>
                    <a:ext uri="{9D8B030D-6E8A-4147-A177-3AD203B41FA5}">
                      <a16:colId xmlns="" xmlns:a16="http://schemas.microsoft.com/office/drawing/2014/main" val="4048217388"/>
                    </a:ext>
                  </a:extLst>
                </a:gridCol>
              </a:tblGrid>
              <a:tr h="36285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предмета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 учебного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-четверть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 учебного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41177156"/>
                  </a:ext>
                </a:extLst>
              </a:tr>
              <a:tr h="8406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79898022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48,48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54,82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52,64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88%(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+4,24%)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5687762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литературное чтение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53,07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53,07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+8,59%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62891503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русская литература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58,84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58,84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29151225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53,43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73%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6382865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язык и литература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91%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68875504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64,77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58,69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60,16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75%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4152866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52,27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55% 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(+2,39%)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02644198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83% 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(+1,67%)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06867908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1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(+3,72%)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96809184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                          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0335600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(+9,63%)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44158152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познание мира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61,22%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2823831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(+2,16%)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88313880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(+2,18%)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5953433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52,32%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 </a:t>
                      </a:r>
                      <a:r>
                        <a:rPr lang="ru-RU" sz="11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0,37%)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56668911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16144969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60,64%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1545521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57,55%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57,55%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61,79%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61,79% </a:t>
                      </a:r>
                      <a:r>
                        <a:rPr lang="ru-RU" sz="11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(+4,24%)</a:t>
                      </a:r>
                      <a:endParaRPr lang="ru-RU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8461804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65,71%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5025075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КАЧЕСТВО</a:t>
                      </a:r>
                      <a:endParaRPr lang="ru-RU" sz="1400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42,4%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49,2 (+6,8%)</a:t>
                      </a:r>
                      <a:endParaRPr lang="ru-RU" sz="1400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8923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80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3839</TotalTime>
  <Words>774</Words>
  <Application>Microsoft Office PowerPoint</Application>
  <PresentationFormat>Экран (4:3)</PresentationFormat>
  <Paragraphs>276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494</cp:revision>
  <cp:lastPrinted>2025-12-30T07:27:25Z</cp:lastPrinted>
  <dcterms:created xsi:type="dcterms:W3CDTF">2012-07-22T08:44:34Z</dcterms:created>
  <dcterms:modified xsi:type="dcterms:W3CDTF">2026-04-09T05:09:05Z</dcterms:modified>
</cp:coreProperties>
</file>